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3"/>
  </p:notesMasterIdLst>
  <p:sldIdLst>
    <p:sldId id="415" r:id="rId3"/>
    <p:sldId id="369" r:id="rId4"/>
    <p:sldId id="368" r:id="rId5"/>
    <p:sldId id="370" r:id="rId6"/>
    <p:sldId id="362" r:id="rId7"/>
    <p:sldId id="396" r:id="rId8"/>
    <p:sldId id="398" r:id="rId9"/>
    <p:sldId id="401" r:id="rId10"/>
    <p:sldId id="394" r:id="rId11"/>
    <p:sldId id="266" r:id="rId12"/>
    <p:sldId id="379" r:id="rId13"/>
    <p:sldId id="380" r:id="rId14"/>
    <p:sldId id="381" r:id="rId15"/>
    <p:sldId id="447" r:id="rId16"/>
    <p:sldId id="448" r:id="rId17"/>
    <p:sldId id="392" r:id="rId18"/>
    <p:sldId id="393" r:id="rId19"/>
    <p:sldId id="262" r:id="rId20"/>
    <p:sldId id="259" r:id="rId21"/>
    <p:sldId id="336" r:id="rId22"/>
    <p:sldId id="449" r:id="rId23"/>
    <p:sldId id="426" r:id="rId24"/>
    <p:sldId id="416" r:id="rId25"/>
    <p:sldId id="417" r:id="rId26"/>
    <p:sldId id="418" r:id="rId27"/>
    <p:sldId id="420" r:id="rId28"/>
    <p:sldId id="402" r:id="rId29"/>
    <p:sldId id="400" r:id="rId30"/>
    <p:sldId id="405" r:id="rId31"/>
    <p:sldId id="414" r:id="rId32"/>
    <p:sldId id="411" r:id="rId33"/>
    <p:sldId id="425" r:id="rId34"/>
    <p:sldId id="403" r:id="rId35"/>
    <p:sldId id="450" r:id="rId36"/>
    <p:sldId id="427" r:id="rId37"/>
    <p:sldId id="421" r:id="rId38"/>
    <p:sldId id="422" r:id="rId39"/>
    <p:sldId id="423" r:id="rId40"/>
    <p:sldId id="424" r:id="rId41"/>
    <p:sldId id="406"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42" d="100"/>
          <a:sy n="142" d="100"/>
        </p:scale>
        <p:origin x="3270"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Åhsberg" userId="548273a2-ae1e-40f2-8c29-e7a4676d595a" providerId="ADAL" clId="{977F17E6-D81A-4ACE-B301-372C10A96C75}"/>
    <pc:docChg chg="undo custSel addSld delSld modSld">
      <pc:chgData name="Sophie Åhsberg" userId="548273a2-ae1e-40f2-8c29-e7a4676d595a" providerId="ADAL" clId="{977F17E6-D81A-4ACE-B301-372C10A96C75}" dt="2025-10-28T13:49:18.239" v="19" actId="20577"/>
      <pc:docMkLst>
        <pc:docMk/>
      </pc:docMkLst>
      <pc:sldChg chg="add del">
        <pc:chgData name="Sophie Åhsberg" userId="548273a2-ae1e-40f2-8c29-e7a4676d595a" providerId="ADAL" clId="{977F17E6-D81A-4ACE-B301-372C10A96C75}" dt="2025-10-28T13:49:12.464" v="7" actId="47"/>
        <pc:sldMkLst>
          <pc:docMk/>
          <pc:sldMk cId="3045074326" sldId="259"/>
        </pc:sldMkLst>
      </pc:sldChg>
      <pc:sldChg chg="add del">
        <pc:chgData name="Sophie Åhsberg" userId="548273a2-ae1e-40f2-8c29-e7a4676d595a" providerId="ADAL" clId="{977F17E6-D81A-4ACE-B301-372C10A96C75}" dt="2025-10-28T13:49:12.464" v="7" actId="47"/>
        <pc:sldMkLst>
          <pc:docMk/>
          <pc:sldMk cId="1388589634" sldId="262"/>
        </pc:sldMkLst>
      </pc:sldChg>
      <pc:sldChg chg="add del">
        <pc:chgData name="Sophie Åhsberg" userId="548273a2-ae1e-40f2-8c29-e7a4676d595a" providerId="ADAL" clId="{977F17E6-D81A-4ACE-B301-372C10A96C75}" dt="2025-10-28T13:49:15.184" v="10" actId="47"/>
        <pc:sldMkLst>
          <pc:docMk/>
          <pc:sldMk cId="2985668697" sldId="266"/>
        </pc:sldMkLst>
      </pc:sldChg>
      <pc:sldChg chg="add del">
        <pc:chgData name="Sophie Åhsberg" userId="548273a2-ae1e-40f2-8c29-e7a4676d595a" providerId="ADAL" clId="{977F17E6-D81A-4ACE-B301-372C10A96C75}" dt="2025-10-28T13:49:11.940" v="6" actId="47"/>
        <pc:sldMkLst>
          <pc:docMk/>
          <pc:sldMk cId="3910024016" sldId="336"/>
        </pc:sldMkLst>
      </pc:sldChg>
      <pc:sldChg chg="add del">
        <pc:chgData name="Sophie Åhsberg" userId="548273a2-ae1e-40f2-8c29-e7a4676d595a" providerId="ADAL" clId="{977F17E6-D81A-4ACE-B301-372C10A96C75}" dt="2025-10-28T13:49:13.151" v="8" actId="47"/>
        <pc:sldMkLst>
          <pc:docMk/>
          <pc:sldMk cId="2971030605" sldId="379"/>
        </pc:sldMkLst>
      </pc:sldChg>
      <pc:sldChg chg="add del">
        <pc:chgData name="Sophie Åhsberg" userId="548273a2-ae1e-40f2-8c29-e7a4676d595a" providerId="ADAL" clId="{977F17E6-D81A-4ACE-B301-372C10A96C75}" dt="2025-10-28T13:49:13.151" v="8" actId="47"/>
        <pc:sldMkLst>
          <pc:docMk/>
          <pc:sldMk cId="835929445" sldId="380"/>
        </pc:sldMkLst>
      </pc:sldChg>
      <pc:sldChg chg="add del">
        <pc:chgData name="Sophie Åhsberg" userId="548273a2-ae1e-40f2-8c29-e7a4676d595a" providerId="ADAL" clId="{977F17E6-D81A-4ACE-B301-372C10A96C75}" dt="2025-10-28T13:49:14.100" v="9" actId="47"/>
        <pc:sldMkLst>
          <pc:docMk/>
          <pc:sldMk cId="1656027308" sldId="381"/>
        </pc:sldMkLst>
      </pc:sldChg>
      <pc:sldChg chg="add del">
        <pc:chgData name="Sophie Åhsberg" userId="548273a2-ae1e-40f2-8c29-e7a4676d595a" providerId="ADAL" clId="{977F17E6-D81A-4ACE-B301-372C10A96C75}" dt="2025-10-28T13:49:13.151" v="8" actId="47"/>
        <pc:sldMkLst>
          <pc:docMk/>
          <pc:sldMk cId="1860956373" sldId="392"/>
        </pc:sldMkLst>
      </pc:sldChg>
      <pc:sldChg chg="add del">
        <pc:chgData name="Sophie Åhsberg" userId="548273a2-ae1e-40f2-8c29-e7a4676d595a" providerId="ADAL" clId="{977F17E6-D81A-4ACE-B301-372C10A96C75}" dt="2025-10-28T13:49:11.940" v="6" actId="47"/>
        <pc:sldMkLst>
          <pc:docMk/>
          <pc:sldMk cId="1315067123" sldId="393"/>
        </pc:sldMkLst>
      </pc:sldChg>
      <pc:sldChg chg="add del">
        <pc:chgData name="Sophie Åhsberg" userId="548273a2-ae1e-40f2-8c29-e7a4676d595a" providerId="ADAL" clId="{977F17E6-D81A-4ACE-B301-372C10A96C75}" dt="2025-10-28T13:49:15.587" v="11" actId="47"/>
        <pc:sldMkLst>
          <pc:docMk/>
          <pc:sldMk cId="1214455779" sldId="394"/>
        </pc:sldMkLst>
      </pc:sldChg>
      <pc:sldChg chg="modNotesTx">
        <pc:chgData name="Sophie Åhsberg" userId="548273a2-ae1e-40f2-8c29-e7a4676d595a" providerId="ADAL" clId="{977F17E6-D81A-4ACE-B301-372C10A96C75}" dt="2025-10-28T13:49:18.239" v="19" actId="20577"/>
        <pc:sldMkLst>
          <pc:docMk/>
          <pc:sldMk cId="1949978791" sldId="396"/>
        </pc:sldMkLst>
      </pc:sldChg>
      <pc:sldChg chg="add del">
        <pc:chgData name="Sophie Åhsberg" userId="548273a2-ae1e-40f2-8c29-e7a4676d595a" providerId="ADAL" clId="{977F17E6-D81A-4ACE-B301-372C10A96C75}" dt="2025-10-28T13:49:14.100" v="9" actId="47"/>
        <pc:sldMkLst>
          <pc:docMk/>
          <pc:sldMk cId="3697310224" sldId="447"/>
        </pc:sldMkLst>
      </pc:sldChg>
      <pc:sldChg chg="add del">
        <pc:chgData name="Sophie Åhsberg" userId="548273a2-ae1e-40f2-8c29-e7a4676d595a" providerId="ADAL" clId="{977F17E6-D81A-4ACE-B301-372C10A96C75}" dt="2025-10-28T13:49:13.151" v="8" actId="47"/>
        <pc:sldMkLst>
          <pc:docMk/>
          <pc:sldMk cId="1642920457" sldId="448"/>
        </pc:sldMkLst>
      </pc:sldChg>
      <pc:sldChg chg="add del">
        <pc:chgData name="Sophie Åhsberg" userId="548273a2-ae1e-40f2-8c29-e7a4676d595a" providerId="ADAL" clId="{977F17E6-D81A-4ACE-B301-372C10A96C75}" dt="2025-10-28T13:49:11.940" v="6" actId="47"/>
        <pc:sldMkLst>
          <pc:docMk/>
          <pc:sldMk cId="716285787" sldId="4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FB19A-BA9C-450A-AB6B-7A767D179721}" type="datetimeFigureOut">
              <a:rPr lang="sv-SE" smtClean="0"/>
              <a:t>2025-10-28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1C5FB-183B-4C2C-BC47-684BE7116D25}" type="slidenum">
              <a:rPr lang="sv-SE" smtClean="0"/>
              <a:t>‹#›</a:t>
            </a:fld>
            <a:endParaRPr lang="sv-SE"/>
          </a:p>
        </p:txBody>
      </p:sp>
    </p:spTree>
    <p:extLst>
      <p:ext uri="{BB962C8B-B14F-4D97-AF65-F5344CB8AC3E}">
        <p14:creationId xmlns:p14="http://schemas.microsoft.com/office/powerpoint/2010/main" val="28723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Tryck har också en viktig roll i samhället. Behov av förpackningar och etiketter ökar. Hur skulle </a:t>
            </a:r>
            <a:r>
              <a:rPr lang="sv-SE" dirty="0" err="1"/>
              <a:t>ehandeln</a:t>
            </a:r>
            <a:r>
              <a:rPr lang="sv-SE" dirty="0"/>
              <a:t> fungera utan förpackningar och Vad skulle vi göra utan etiketter på läkemedelsförpackningar och </a:t>
            </a:r>
            <a:r>
              <a:rPr lang="sv-SE" dirty="0" err="1"/>
              <a:t>bipacksedlar</a:t>
            </a: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69428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Tryckta läromedel för våra barns lärande. De tryckta böckerna är på väg tillbaka i skolan då de bidrar till ökad läsförståelse!</a:t>
            </a:r>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223881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här tre namnkunniga formgivarna arbetar nästan uteslutande med saker som trycks</a:t>
            </a:r>
          </a:p>
          <a:p>
            <a:r>
              <a:rPr lang="sv-SE" dirty="0"/>
              <a:t>Vad skulle </a:t>
            </a:r>
            <a:r>
              <a:rPr lang="sv-SE" dirty="0" err="1"/>
              <a:t>Omnipollos</a:t>
            </a:r>
            <a:r>
              <a:rPr lang="sv-SE" dirty="0"/>
              <a:t> ölburkar vara utan sina burketiketter designade av grundaren och formgivaren Karl Grandin</a:t>
            </a:r>
          </a:p>
          <a:p>
            <a:r>
              <a:rPr lang="sv-SE" dirty="0"/>
              <a:t>och musikbranschen vara utan konsertaffischer, scendekor och </a:t>
            </a:r>
            <a:r>
              <a:rPr lang="sv-SE" dirty="0" err="1"/>
              <a:t>merchandise</a:t>
            </a:r>
            <a:r>
              <a:rPr lang="sv-SE" dirty="0"/>
              <a:t> designade av formgivaren Martin Ander</a:t>
            </a:r>
          </a:p>
          <a:p>
            <a:r>
              <a:rPr lang="sv-SE" dirty="0"/>
              <a:t>Parasto Backman är också en formgivare och tryckfantast som designat många böcker </a:t>
            </a: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94544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Resultatet: Kampanjen blir utsatt för stöldvåg, folk tar ner dem och tar med dem hem. </a:t>
            </a:r>
            <a:r>
              <a:rPr lang="sv-SE" b="0" i="0" u="none" strike="noStrike" dirty="0" err="1">
                <a:solidFill>
                  <a:srgbClr val="282828"/>
                </a:solidFill>
                <a:effectLst/>
                <a:latin typeface="Tiempos Semibold"/>
              </a:rPr>
              <a:t>Åkestam</a:t>
            </a:r>
            <a:r>
              <a:rPr lang="sv-SE" b="0" i="0" u="none" strike="noStrike" dirty="0">
                <a:solidFill>
                  <a:srgbClr val="282828"/>
                </a:solidFill>
                <a:effectLst/>
                <a:latin typeface="Tiempos Semibold"/>
              </a:rPr>
              <a:t> Holst gjorde kampanjen och fick trycka nya affischer hela tiden och sätta upp.</a:t>
            </a:r>
            <a:r>
              <a:rPr lang="sv-SE" dirty="0"/>
              <a:t> Tryckt kommunikation har en stark effekt och påverkan på oss</a:t>
            </a:r>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407554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finns flest företag inom den </a:t>
            </a:r>
            <a:r>
              <a:rPr lang="sv-SE"/>
              <a:t>grafiska bvra</a:t>
            </a:r>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6</a:t>
            </a:fld>
            <a:endParaRPr lang="sv-SE"/>
          </a:p>
        </p:txBody>
      </p:sp>
    </p:spTree>
    <p:extLst>
      <p:ext uri="{BB962C8B-B14F-4D97-AF65-F5344CB8AC3E}">
        <p14:creationId xmlns:p14="http://schemas.microsoft.com/office/powerpoint/2010/main" val="350306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kern="100" dirty="0">
                <a:latin typeface="Aptos" panose="020B0004020202020204" pitchFamily="34" charset="0"/>
                <a:ea typeface="Aptos" panose="020B0004020202020204" pitchFamily="34" charset="0"/>
                <a:cs typeface="Times New Roman" panose="02020603050405020304" pitchFamily="18" charset="0"/>
              </a:rPr>
              <a:t>M</a:t>
            </a:r>
            <a:r>
              <a:rPr lang="sv-SE" kern="100" dirty="0">
                <a:effectLst/>
                <a:latin typeface="Aptos" panose="020B0004020202020204" pitchFamily="34" charset="0"/>
                <a:ea typeface="Aptos" panose="020B0004020202020204" pitchFamily="34" charset="0"/>
                <a:cs typeface="Times New Roman" panose="02020603050405020304" pitchFamily="18" charset="0"/>
              </a:rPr>
              <a:t>ycket är ju mjukvarustyrt men insatsvaran papper är ett levande material där hänsyn måste tas till hur det uppför sig vid olika klimatförutsättningar.</a:t>
            </a:r>
          </a:p>
          <a:p>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8</a:t>
            </a:fld>
            <a:endParaRPr lang="sv-SE"/>
          </a:p>
        </p:txBody>
      </p:sp>
    </p:spTree>
    <p:extLst>
      <p:ext uri="{BB962C8B-B14F-4D97-AF65-F5344CB8AC3E}">
        <p14:creationId xmlns:p14="http://schemas.microsoft.com/office/powerpoint/2010/main" val="128318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9</a:t>
            </a:fld>
            <a:endParaRPr lang="sv-SE"/>
          </a:p>
        </p:txBody>
      </p:sp>
    </p:spTree>
    <p:extLst>
      <p:ext uri="{BB962C8B-B14F-4D97-AF65-F5344CB8AC3E}">
        <p14:creationId xmlns:p14="http://schemas.microsoft.com/office/powerpoint/2010/main" val="363790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21C5FB-183B-4C2C-BC47-684BE7116D25}" type="slidenum">
              <a:rPr lang="sv-SE" smtClean="0"/>
              <a:t>37</a:t>
            </a:fld>
            <a:endParaRPr lang="sv-SE"/>
          </a:p>
        </p:txBody>
      </p:sp>
    </p:spTree>
    <p:extLst>
      <p:ext uri="{BB962C8B-B14F-4D97-AF65-F5344CB8AC3E}">
        <p14:creationId xmlns:p14="http://schemas.microsoft.com/office/powerpoint/2010/main" val="326653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8306A5-B2B8-AC5D-E90E-D415E8410AA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92FE2C2-84D0-9B8C-A7E8-787EBDB0C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A43A359-D812-B987-DFBE-64C2BC8AB803}"/>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21CA4871-6205-A511-6C74-DE754E2555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E52D288-9048-3106-385A-3111E362B003}"/>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17992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ADE0AD-0372-159B-A321-F27300E065F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EA7B6FC-8F0E-1805-817E-0F3F9739C99B}"/>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4AD9A8F-8D5D-CB0A-FD6A-265A32CDB89F}"/>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2AED463D-3178-2A2F-D28B-DE55806FC2C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50E616-25EE-605A-8082-3C63D4CE0FE0}"/>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30702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C8E62C3-8F44-A3DD-BEA4-175FE746467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FFDBA66-4A2A-CD9A-0865-EFFC28EC61E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0585C28-2E04-B863-6189-9BD69DBED65E}"/>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8482C5C4-0254-7E1E-9E37-83C95FE145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CD82809-7CAA-0551-FA49-9D8BAF692DA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65898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Rubrik och innehåll svart bakgrund">
    <p:bg bwMode="black">
      <p:bgPr>
        <a:solidFill>
          <a:schemeClr val="tx1"/>
        </a:solidFill>
        <a:effectLst/>
      </p:bgPr>
    </p:bg>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255" y="6379214"/>
            <a:ext cx="878526" cy="295325"/>
          </a:xfrm>
          <a:prstGeom prst="rect">
            <a:avLst/>
          </a:prstGeom>
        </p:spPr>
      </p:pic>
      <p:sp>
        <p:nvSpPr>
          <p:cNvPr id="4" name="Platshållare för datum 3"/>
          <p:cNvSpPr>
            <a:spLocks noGrp="1"/>
          </p:cNvSpPr>
          <p:nvPr>
            <p:ph type="dt" sz="half" idx="10"/>
          </p:nvPr>
        </p:nvSpPr>
        <p:spPr bwMode="white"/>
        <p:txBody>
          <a:bodyPr/>
          <a:lstStyle/>
          <a:p>
            <a:endParaRPr lang="sv-SE" dirty="0"/>
          </a:p>
        </p:txBody>
      </p:sp>
      <p:sp>
        <p:nvSpPr>
          <p:cNvPr id="5" name="Platshållare för sidfot 4"/>
          <p:cNvSpPr>
            <a:spLocks noGrp="1"/>
          </p:cNvSpPr>
          <p:nvPr>
            <p:ph type="ftr" sz="quarter" idx="11"/>
          </p:nvPr>
        </p:nvSpPr>
        <p:spPr bwMode="white"/>
        <p:txBody>
          <a:bodyPr/>
          <a:lstStyle/>
          <a:p>
            <a:endParaRPr lang="sv-SE" dirty="0"/>
          </a:p>
        </p:txBody>
      </p:sp>
      <p:sp>
        <p:nvSpPr>
          <p:cNvPr id="6" name="Platshållare för bildnummer 5"/>
          <p:cNvSpPr>
            <a:spLocks noGrp="1"/>
          </p:cNvSpPr>
          <p:nvPr>
            <p:ph type="sldNum" sz="quarter" idx="12"/>
          </p:nvPr>
        </p:nvSpPr>
        <p:spPr bwMode="white"/>
        <p:txBody>
          <a:bodyPr/>
          <a:lstStyle/>
          <a:p>
            <a:fld id="{E8645303-2AAE-45D1-913A-B06AE6474513}" type="slidenum">
              <a:rPr lang="sv-SE" smtClean="0"/>
              <a:t>‹#›</a:t>
            </a:fld>
            <a:endParaRPr lang="sv-SE" dirty="0"/>
          </a:p>
        </p:txBody>
      </p:sp>
      <p:sp>
        <p:nvSpPr>
          <p:cNvPr id="9" name="Rektangel 8"/>
          <p:cNvSpPr/>
          <p:nvPr userDrawn="1"/>
        </p:nvSpPr>
        <p:spPr>
          <a:xfrm>
            <a:off x="0" y="0"/>
            <a:ext cx="121920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dirty="0"/>
          </a:p>
        </p:txBody>
      </p:sp>
      <p:sp>
        <p:nvSpPr>
          <p:cNvPr id="3" name="Platshållare för innehåll 2"/>
          <p:cNvSpPr>
            <a:spLocks noGrp="1"/>
          </p:cNvSpPr>
          <p:nvPr>
            <p:ph idx="1"/>
          </p:nvPr>
        </p:nvSpPr>
        <p:spPr bwMode="white">
          <a:xfrm>
            <a:off x="829734" y="1603963"/>
            <a:ext cx="10538354" cy="4304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bwMode="white">
          <a:xfrm>
            <a:off x="829734" y="589246"/>
            <a:ext cx="10538354" cy="880200"/>
          </a:xfrm>
        </p:spPr>
        <p:txBody>
          <a:bodyPr/>
          <a:lstStyle>
            <a:lvl1pPr>
              <a:defRPr>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34868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med film">
    <p:spTree>
      <p:nvGrpSpPr>
        <p:cNvPr id="1" name=""/>
        <p:cNvGrpSpPr/>
        <p:nvPr/>
      </p:nvGrpSpPr>
      <p:grpSpPr>
        <a:xfrm>
          <a:off x="0" y="0"/>
          <a:ext cx="0" cy="0"/>
          <a:chOff x="0" y="0"/>
          <a:chExt cx="0" cy="0"/>
        </a:xfrm>
      </p:grpSpPr>
      <p:pic>
        <p:nvPicPr>
          <p:cNvPr id="7" name="Startsida">
            <a:hlinkClick r:id="" action="ppaction://media"/>
            <a:extLst>
              <a:ext uri="{FF2B5EF4-FFF2-40B4-BE49-F238E27FC236}">
                <a16:creationId xmlns:a16="http://schemas.microsoft.com/office/drawing/2014/main" id="{83514844-948B-4521-BDDB-43D9395FE26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
        <p:nvSpPr>
          <p:cNvPr id="2" name="Rubrik 1"/>
          <p:cNvSpPr>
            <a:spLocks noGrp="1"/>
          </p:cNvSpPr>
          <p:nvPr>
            <p:ph type="ctrTitle"/>
          </p:nvPr>
        </p:nvSpPr>
        <p:spPr>
          <a:xfrm>
            <a:off x="1524000" y="2586633"/>
            <a:ext cx="9144000" cy="923330"/>
          </a:xfrm>
        </p:spPr>
        <p:txBody>
          <a:bodyPr anchor="b"/>
          <a:lstStyle>
            <a:lvl1pPr algn="ctr">
              <a:defRPr sz="6000">
                <a:solidFill>
                  <a:schemeClr val="bg1"/>
                </a:solidFill>
              </a:defRPr>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4" name="Platshållare för datum 3"/>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5371E5-47FB-4632-B377-5D4E3D6E0D76}" type="slidenum">
              <a:rPr lang="sv-SE" smtClean="0"/>
              <a:pPr/>
              <a:t>‹#›</a:t>
            </a:fld>
            <a:endParaRPr lang="sv-SE"/>
          </a:p>
        </p:txBody>
      </p:sp>
      <p:sp>
        <p:nvSpPr>
          <p:cNvPr id="8" name="Rektangel 7">
            <a:extLst>
              <a:ext uri="{FF2B5EF4-FFF2-40B4-BE49-F238E27FC236}">
                <a16:creationId xmlns:a16="http://schemas.microsoft.com/office/drawing/2014/main" id="{D9396878-165A-43FD-BBFE-CC90445BAF5A}"/>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9" name="Bildobjekt 8">
            <a:extLst>
              <a:ext uri="{FF2B5EF4-FFF2-40B4-BE49-F238E27FC236}">
                <a16:creationId xmlns:a16="http://schemas.microsoft.com/office/drawing/2014/main" id="{B3460C43-EC29-467B-9C50-81F9B92CAF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47110" y="6189107"/>
            <a:ext cx="1711517" cy="299155"/>
          </a:xfrm>
          <a:prstGeom prst="rect">
            <a:avLst/>
          </a:prstGeom>
        </p:spPr>
      </p:pic>
    </p:spTree>
    <p:extLst>
      <p:ext uri="{BB962C8B-B14F-4D97-AF65-F5344CB8AC3E}">
        <p14:creationId xmlns:p14="http://schemas.microsoft.com/office/powerpoint/2010/main" val="727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showWhenStopped="0">
                <p:cTn id="12" fill="hold" display="0">
                  <p:stCondLst>
                    <p:cond delay="indefinite"/>
                  </p:stCondLst>
                </p:cTn>
                <p:tgtEl>
                  <p:spTgt spid="7"/>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utan film">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8FDE7C78-4BCB-4A6A-A09B-3606D97BE621}"/>
              </a:ext>
            </a:extLst>
          </p:cNvPr>
          <p:cNvSpPr/>
          <p:nvPr userDrawn="1"/>
        </p:nvSpPr>
        <p:spPr>
          <a:xfrm>
            <a:off x="0" y="-1"/>
            <a:ext cx="12192000" cy="67680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 name="Rubrik 1"/>
          <p:cNvSpPr>
            <a:spLocks noGrp="1"/>
          </p:cNvSpPr>
          <p:nvPr>
            <p:ph type="ctrTitle"/>
          </p:nvPr>
        </p:nvSpPr>
        <p:spPr>
          <a:xfrm>
            <a:off x="486511" y="1639643"/>
            <a:ext cx="5614038" cy="2243618"/>
          </a:xfrm>
          <a:solidFill>
            <a:srgbClr val="FFFFFF">
              <a:alpha val="80000"/>
            </a:srgbClr>
          </a:solidFill>
        </p:spPr>
        <p:txBody>
          <a:bodyPr tIns="288000" bIns="288000" anchor="b"/>
          <a:lstStyle>
            <a:lvl1pPr algn="ctr">
              <a:defRPr sz="6000">
                <a:solidFill>
                  <a:schemeClr val="tx1"/>
                </a:solidFill>
              </a:defRPr>
            </a:lvl1pPr>
          </a:lstStyle>
          <a:p>
            <a:r>
              <a:rPr lang="sv-SE" dirty="0"/>
              <a:t>Klicka här för att ändra format</a:t>
            </a:r>
          </a:p>
        </p:txBody>
      </p:sp>
      <p:sp>
        <p:nvSpPr>
          <p:cNvPr id="3" name="Underrubrik 2"/>
          <p:cNvSpPr>
            <a:spLocks noGrp="1"/>
          </p:cNvSpPr>
          <p:nvPr>
            <p:ph type="subTitle" idx="1"/>
          </p:nvPr>
        </p:nvSpPr>
        <p:spPr>
          <a:xfrm>
            <a:off x="486511" y="3987532"/>
            <a:ext cx="5614038" cy="1101016"/>
          </a:xfrm>
          <a:solidFill>
            <a:srgbClr val="FFFFFF">
              <a:alpha val="80000"/>
            </a:srgbClr>
          </a:solidFill>
        </p:spPr>
        <p:txBody>
          <a:bodyPr wrap="square" tIns="216000" bIns="21600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4" name="Platshållare för datum 3"/>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5371E5-47FB-4632-B377-5D4E3D6E0D76}" type="slidenum">
              <a:rPr lang="sv-SE" smtClean="0"/>
              <a:pPr/>
              <a:t>‹#›</a:t>
            </a:fld>
            <a:endParaRPr lang="sv-SE"/>
          </a:p>
        </p:txBody>
      </p:sp>
      <p:sp>
        <p:nvSpPr>
          <p:cNvPr id="8" name="Rektangel 7">
            <a:extLst>
              <a:ext uri="{FF2B5EF4-FFF2-40B4-BE49-F238E27FC236}">
                <a16:creationId xmlns:a16="http://schemas.microsoft.com/office/drawing/2014/main" id="{D9396878-165A-43FD-BBFE-CC90445BAF5A}"/>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9" name="Bildobjekt 8">
            <a:extLst>
              <a:ext uri="{FF2B5EF4-FFF2-40B4-BE49-F238E27FC236}">
                <a16:creationId xmlns:a16="http://schemas.microsoft.com/office/drawing/2014/main" id="{B3460C43-EC29-467B-9C50-81F9B92CAF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47110" y="6189107"/>
            <a:ext cx="1711517" cy="299155"/>
          </a:xfrm>
          <a:prstGeom prst="rect">
            <a:avLst/>
          </a:prstGeom>
        </p:spPr>
      </p:pic>
    </p:spTree>
    <p:extLst>
      <p:ext uri="{BB962C8B-B14F-4D97-AF65-F5344CB8AC3E}">
        <p14:creationId xmlns:p14="http://schemas.microsoft.com/office/powerpoint/2010/main" val="3325912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93134" y="1950720"/>
            <a:ext cx="10419909" cy="422624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3651251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1A6AAFF-0277-484F-8813-E8BA7A2A1E5C}"/>
              </a:ext>
            </a:extLst>
          </p:cNvPr>
          <p:cNvSpPr>
            <a:spLocks noGrp="1"/>
          </p:cNvSpPr>
          <p:nvPr>
            <p:ph type="pic" sz="quarter" idx="13"/>
          </p:nvPr>
        </p:nvSpPr>
        <p:spPr>
          <a:xfrm>
            <a:off x="0" y="-6350"/>
            <a:ext cx="5513388" cy="6769100"/>
          </a:xfrm>
        </p:spPr>
        <p:txBody>
          <a:bodyPr/>
          <a:lstStyle/>
          <a:p>
            <a:endParaRPr lang="sv-SE"/>
          </a:p>
        </p:txBody>
      </p:sp>
      <p:sp>
        <p:nvSpPr>
          <p:cNvPr id="2" name="Rubrik 1"/>
          <p:cNvSpPr>
            <a:spLocks noGrp="1"/>
          </p:cNvSpPr>
          <p:nvPr>
            <p:ph type="title"/>
          </p:nvPr>
        </p:nvSpPr>
        <p:spPr>
          <a:xfrm>
            <a:off x="6081822" y="1123692"/>
            <a:ext cx="5241851" cy="646331"/>
          </a:xfr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A5371E5-47FB-4632-B377-5D4E3D6E0D76}" type="slidenum">
              <a:rPr lang="sv-SE" smtClean="0"/>
              <a:pPr/>
              <a:t>‹#›</a:t>
            </a:fld>
            <a:endParaRPr lang="sv-SE"/>
          </a:p>
        </p:txBody>
      </p:sp>
      <p:sp>
        <p:nvSpPr>
          <p:cNvPr id="6" name="Platshållare för innehåll 2">
            <a:extLst>
              <a:ext uri="{FF2B5EF4-FFF2-40B4-BE49-F238E27FC236}">
                <a16:creationId xmlns:a16="http://schemas.microsoft.com/office/drawing/2014/main" id="{6CA0EA18-1770-434D-AF8C-B45AE9376829}"/>
              </a:ext>
            </a:extLst>
          </p:cNvPr>
          <p:cNvSpPr>
            <a:spLocks noGrp="1"/>
          </p:cNvSpPr>
          <p:nvPr>
            <p:ph sz="half" idx="1"/>
          </p:nvPr>
        </p:nvSpPr>
        <p:spPr>
          <a:xfrm>
            <a:off x="6081822" y="1950720"/>
            <a:ext cx="5241851" cy="4226243"/>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1471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46385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3248308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utfallande med färgad textbox">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A25BE53-5183-491D-AA65-655CBEE0A916}"/>
              </a:ext>
            </a:extLst>
          </p:cNvPr>
          <p:cNvSpPr>
            <a:spLocks noGrp="1"/>
          </p:cNvSpPr>
          <p:nvPr>
            <p:ph type="pic" sz="quarter" idx="13"/>
          </p:nvPr>
        </p:nvSpPr>
        <p:spPr>
          <a:xfrm>
            <a:off x="0" y="0"/>
            <a:ext cx="12192000" cy="6781800"/>
          </a:xfrm>
        </p:spPr>
        <p:txBody>
          <a:bodyPr/>
          <a:lstStyle/>
          <a:p>
            <a:endParaRPr lang="sv-SE"/>
          </a:p>
        </p:txBody>
      </p:sp>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
        <p:nvSpPr>
          <p:cNvPr id="9" name="Platshållare för innehåll 8">
            <a:extLst>
              <a:ext uri="{FF2B5EF4-FFF2-40B4-BE49-F238E27FC236}">
                <a16:creationId xmlns:a16="http://schemas.microsoft.com/office/drawing/2014/main" id="{5A65A06C-C348-477A-BDF7-5D9B5F7004B2}"/>
              </a:ext>
            </a:extLst>
          </p:cNvPr>
          <p:cNvSpPr>
            <a:spLocks noGrp="1"/>
          </p:cNvSpPr>
          <p:nvPr>
            <p:ph sz="quarter" idx="14"/>
          </p:nvPr>
        </p:nvSpPr>
        <p:spPr>
          <a:xfrm>
            <a:off x="876300" y="1123950"/>
            <a:ext cx="4857750" cy="4752975"/>
          </a:xfrm>
          <a:solidFill>
            <a:srgbClr val="000000">
              <a:alpha val="80000"/>
            </a:srgbClr>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1CFA1D10-376A-4DE0-9EE8-0048BCFBDA9A}"/>
              </a:ext>
            </a:extLst>
          </p:cNvPr>
          <p:cNvSpPr>
            <a:spLocks noGrp="1"/>
          </p:cNvSpPr>
          <p:nvPr>
            <p:ph type="pic" sz="quarter" idx="15" hasCustomPrompt="1"/>
          </p:nvPr>
        </p:nvSpPr>
        <p:spPr>
          <a:xfrm>
            <a:off x="10121805" y="6183462"/>
            <a:ext cx="1762125" cy="3048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sv-SE" dirty="0"/>
              <a:t> </a:t>
            </a:r>
          </a:p>
        </p:txBody>
      </p:sp>
    </p:spTree>
    <p:extLst>
      <p:ext uri="{BB962C8B-B14F-4D97-AF65-F5344CB8AC3E}">
        <p14:creationId xmlns:p14="http://schemas.microsoft.com/office/powerpoint/2010/main" val="78218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112CB5-AA4C-F887-2C68-5E52B3681A0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18250EF-DE03-EA22-350D-4706ACE98F6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5D2E65F-0E8B-C990-05A6-BE04AC0059EA}"/>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7426DFD5-893D-2739-FB2F-006E3DA2892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7496DC1-A7B9-8F08-9B05-7B00C482C5B1}"/>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4200851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tfallande med vit logga">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A25BE53-5183-491D-AA65-655CBEE0A916}"/>
              </a:ext>
            </a:extLst>
          </p:cNvPr>
          <p:cNvSpPr>
            <a:spLocks noGrp="1"/>
          </p:cNvSpPr>
          <p:nvPr>
            <p:ph type="pic" sz="quarter" idx="13"/>
          </p:nvPr>
        </p:nvSpPr>
        <p:spPr>
          <a:xfrm>
            <a:off x="0" y="0"/>
            <a:ext cx="12192000" cy="6781800"/>
          </a:xfrm>
        </p:spPr>
        <p:txBody>
          <a:bodyPr/>
          <a:lstStyle/>
          <a:p>
            <a:endParaRPr lang="sv-SE"/>
          </a:p>
        </p:txBody>
      </p:sp>
      <p:sp>
        <p:nvSpPr>
          <p:cNvPr id="2" name="Platshållare för datum 1"/>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5371E5-47FB-4632-B377-5D4E3D6E0D76}" type="slidenum">
              <a:rPr lang="sv-SE" smtClean="0"/>
              <a:pPr/>
              <a:t>‹#›</a:t>
            </a:fld>
            <a:endParaRPr lang="sv-SE"/>
          </a:p>
        </p:txBody>
      </p:sp>
      <p:sp>
        <p:nvSpPr>
          <p:cNvPr id="12" name="Platshållare för bild 11">
            <a:extLst>
              <a:ext uri="{FF2B5EF4-FFF2-40B4-BE49-F238E27FC236}">
                <a16:creationId xmlns:a16="http://schemas.microsoft.com/office/drawing/2014/main" id="{1CFA1D10-376A-4DE0-9EE8-0048BCFBDA9A}"/>
              </a:ext>
            </a:extLst>
          </p:cNvPr>
          <p:cNvSpPr>
            <a:spLocks noGrp="1"/>
          </p:cNvSpPr>
          <p:nvPr>
            <p:ph type="pic" sz="quarter" idx="15" hasCustomPrompt="1"/>
          </p:nvPr>
        </p:nvSpPr>
        <p:spPr>
          <a:xfrm>
            <a:off x="10121805" y="6183462"/>
            <a:ext cx="1762125" cy="3048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sv-SE" dirty="0"/>
              <a:t> </a:t>
            </a:r>
          </a:p>
        </p:txBody>
      </p:sp>
    </p:spTree>
    <p:extLst>
      <p:ext uri="{BB962C8B-B14F-4D97-AF65-F5344CB8AC3E}">
        <p14:creationId xmlns:p14="http://schemas.microsoft.com/office/powerpoint/2010/main" val="356318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8B9D3C9-6FCE-4B7A-AE92-8F3B1A425CA6}"/>
              </a:ext>
            </a:extLst>
          </p:cNvPr>
          <p:cNvSpPr/>
          <p:nvPr userDrawn="1"/>
        </p:nvSpPr>
        <p:spPr>
          <a:xfrm>
            <a:off x="0" y="0"/>
            <a:ext cx="12192000" cy="6868576"/>
          </a:xfrm>
          <a:prstGeom prst="rect">
            <a:avLst/>
          </a:prstGeom>
          <a:solidFill>
            <a:srgbClr val="E42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9E9AF3C9-32D1-4703-BE70-806091F54E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113" y="6189107"/>
            <a:ext cx="1711511" cy="299155"/>
          </a:xfrm>
          <a:prstGeom prst="rect">
            <a:avLst/>
          </a:prstGeom>
        </p:spPr>
      </p:pic>
      <p:grpSp>
        <p:nvGrpSpPr>
          <p:cNvPr id="8" name="Grupp 7">
            <a:extLst>
              <a:ext uri="{FF2B5EF4-FFF2-40B4-BE49-F238E27FC236}">
                <a16:creationId xmlns:a16="http://schemas.microsoft.com/office/drawing/2014/main" id="{4363C275-C576-44FE-883F-2DB37396A287}"/>
              </a:ext>
            </a:extLst>
          </p:cNvPr>
          <p:cNvGrpSpPr/>
          <p:nvPr userDrawn="1"/>
        </p:nvGrpSpPr>
        <p:grpSpPr>
          <a:xfrm>
            <a:off x="774990" y="872325"/>
            <a:ext cx="10609289" cy="5108166"/>
            <a:chOff x="267670" y="375920"/>
            <a:chExt cx="12048348" cy="5801044"/>
          </a:xfrm>
          <a:solidFill>
            <a:schemeClr val="tx1">
              <a:lumMod val="95000"/>
              <a:lumOff val="5000"/>
              <a:alpha val="10000"/>
            </a:schemeClr>
          </a:solidFill>
        </p:grpSpPr>
        <p:sp>
          <p:nvSpPr>
            <p:cNvPr id="9" name="Ellips 8">
              <a:extLst>
                <a:ext uri="{FF2B5EF4-FFF2-40B4-BE49-F238E27FC236}">
                  <a16:creationId xmlns:a16="http://schemas.microsoft.com/office/drawing/2014/main" id="{FDC8B4BE-B70E-4BFF-BF0D-4A4096C7C0F2}"/>
                </a:ext>
              </a:extLst>
            </p:cNvPr>
            <p:cNvSpPr/>
            <p:nvPr/>
          </p:nvSpPr>
          <p:spPr>
            <a:xfrm rot="5400000">
              <a:off x="10679825"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A75A5D66-B7D2-4227-88E4-94C45F9A8BC5}"/>
                </a:ext>
              </a:extLst>
            </p:cNvPr>
            <p:cNvSpPr/>
            <p:nvPr/>
          </p:nvSpPr>
          <p:spPr>
            <a:xfrm rot="5400000">
              <a:off x="10679825"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CCFFEF15-E9A1-4CA2-90AC-89668C82C0F8}"/>
                </a:ext>
              </a:extLst>
            </p:cNvPr>
            <p:cNvSpPr/>
            <p:nvPr/>
          </p:nvSpPr>
          <p:spPr>
            <a:xfrm rot="5400000">
              <a:off x="10679825"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B3C07A8-DB83-489B-82E9-2E485F7F3098}"/>
                </a:ext>
              </a:extLst>
            </p:cNvPr>
            <p:cNvSpPr/>
            <p:nvPr/>
          </p:nvSpPr>
          <p:spPr>
            <a:xfrm rot="5400000">
              <a:off x="8597394"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C3F1426-27F2-44C5-9344-F1253CCB8FE6}"/>
                </a:ext>
              </a:extLst>
            </p:cNvPr>
            <p:cNvSpPr/>
            <p:nvPr/>
          </p:nvSpPr>
          <p:spPr>
            <a:xfrm rot="5400000">
              <a:off x="8597394"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D224D88-B50F-497F-A0B7-371F42B2AAA0}"/>
                </a:ext>
              </a:extLst>
            </p:cNvPr>
            <p:cNvSpPr/>
            <p:nvPr/>
          </p:nvSpPr>
          <p:spPr>
            <a:xfrm rot="5400000">
              <a:off x="8597394"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8FC6527-17F9-497F-BC4B-4882F00D3D7E}"/>
                </a:ext>
              </a:extLst>
            </p:cNvPr>
            <p:cNvSpPr/>
            <p:nvPr/>
          </p:nvSpPr>
          <p:spPr>
            <a:xfrm rot="5400000">
              <a:off x="6514963"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B0D1A5D-6437-4106-A3F3-0CD4E7CB6280}"/>
                </a:ext>
              </a:extLst>
            </p:cNvPr>
            <p:cNvSpPr/>
            <p:nvPr/>
          </p:nvSpPr>
          <p:spPr>
            <a:xfrm rot="5400000">
              <a:off x="6514963"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8924A13-AA1C-4D69-A32A-9ABC0BFA202E}"/>
                </a:ext>
              </a:extLst>
            </p:cNvPr>
            <p:cNvSpPr/>
            <p:nvPr/>
          </p:nvSpPr>
          <p:spPr>
            <a:xfrm rot="5400000">
              <a:off x="6514963"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35FF9079-2FB4-429B-88C1-5DF285DB90A7}"/>
                </a:ext>
              </a:extLst>
            </p:cNvPr>
            <p:cNvSpPr/>
            <p:nvPr/>
          </p:nvSpPr>
          <p:spPr>
            <a:xfrm rot="5400000">
              <a:off x="4432532"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6DEF6E3-07BA-4F32-874E-8C549639D9DF}"/>
                </a:ext>
              </a:extLst>
            </p:cNvPr>
            <p:cNvSpPr/>
            <p:nvPr/>
          </p:nvSpPr>
          <p:spPr>
            <a:xfrm rot="5400000">
              <a:off x="4432532"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1E05F473-E65B-4478-9EE8-35DE8C27E3AA}"/>
                </a:ext>
              </a:extLst>
            </p:cNvPr>
            <p:cNvSpPr/>
            <p:nvPr/>
          </p:nvSpPr>
          <p:spPr>
            <a:xfrm rot="5400000">
              <a:off x="4432532"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ECBBFD4-F317-4A58-B084-98CB5861D3B7}"/>
                </a:ext>
              </a:extLst>
            </p:cNvPr>
            <p:cNvSpPr/>
            <p:nvPr/>
          </p:nvSpPr>
          <p:spPr>
            <a:xfrm rot="5400000">
              <a:off x="2350101"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1549B2B3-BF68-49FA-9F1E-4963B6BDB29C}"/>
                </a:ext>
              </a:extLst>
            </p:cNvPr>
            <p:cNvSpPr/>
            <p:nvPr/>
          </p:nvSpPr>
          <p:spPr>
            <a:xfrm rot="5400000">
              <a:off x="2350101"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F49E0832-C07B-4DE8-B8F6-972B2D5E5172}"/>
                </a:ext>
              </a:extLst>
            </p:cNvPr>
            <p:cNvSpPr/>
            <p:nvPr/>
          </p:nvSpPr>
          <p:spPr>
            <a:xfrm rot="5400000">
              <a:off x="2350101"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37C6FBFD-86AA-42AD-945D-B27B3B225FF1}"/>
                </a:ext>
              </a:extLst>
            </p:cNvPr>
            <p:cNvSpPr/>
            <p:nvPr/>
          </p:nvSpPr>
          <p:spPr>
            <a:xfrm rot="5400000">
              <a:off x="267670"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683AE8C-BFE7-4F93-AD3B-284D7C741AB5}"/>
                </a:ext>
              </a:extLst>
            </p:cNvPr>
            <p:cNvSpPr/>
            <p:nvPr/>
          </p:nvSpPr>
          <p:spPr>
            <a:xfrm rot="5400000">
              <a:off x="267670"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0B507560-7DEA-405A-B3EB-D07392113EA1}"/>
                </a:ext>
              </a:extLst>
            </p:cNvPr>
            <p:cNvSpPr/>
            <p:nvPr/>
          </p:nvSpPr>
          <p:spPr>
            <a:xfrm rot="5400000">
              <a:off x="267670"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Platshållare för datum 2">
            <a:extLst>
              <a:ext uri="{FF2B5EF4-FFF2-40B4-BE49-F238E27FC236}">
                <a16:creationId xmlns:a16="http://schemas.microsoft.com/office/drawing/2014/main" id="{46A928DB-0BA3-40FB-A9C6-CF0EAC1DD136}"/>
              </a:ext>
            </a:extLst>
          </p:cNvPr>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a:extLst>
              <a:ext uri="{FF2B5EF4-FFF2-40B4-BE49-F238E27FC236}">
                <a16:creationId xmlns:a16="http://schemas.microsoft.com/office/drawing/2014/main" id="{31EDD6CC-16B2-45BA-9E10-7670E5BBE7D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A990D02-D42B-4AD5-941D-AD6402E8DB5A}"/>
              </a:ext>
            </a:extLst>
          </p:cNvPr>
          <p:cNvSpPr>
            <a:spLocks noGrp="1"/>
          </p:cNvSpPr>
          <p:nvPr>
            <p:ph type="sldNum" sz="quarter" idx="12"/>
          </p:nvPr>
        </p:nvSpPr>
        <p:spPr/>
        <p:txBody>
          <a:bodyPr/>
          <a:lstStyle/>
          <a:p>
            <a:fld id="{BA5371E5-47FB-4632-B377-5D4E3D6E0D76}" type="slidenum">
              <a:rPr lang="sv-SE" smtClean="0"/>
              <a:pPr/>
              <a:t>‹#›</a:t>
            </a:fld>
            <a:endParaRPr lang="sv-SE"/>
          </a:p>
        </p:txBody>
      </p:sp>
      <p:sp>
        <p:nvSpPr>
          <p:cNvPr id="27" name="textruta 26">
            <a:extLst>
              <a:ext uri="{FF2B5EF4-FFF2-40B4-BE49-F238E27FC236}">
                <a16:creationId xmlns:a16="http://schemas.microsoft.com/office/drawing/2014/main" id="{BCE53112-04E8-4A3F-BE14-C025F9CB9264}"/>
              </a:ext>
            </a:extLst>
          </p:cNvPr>
          <p:cNvSpPr txBox="1"/>
          <p:nvPr userDrawn="1"/>
        </p:nvSpPr>
        <p:spPr>
          <a:xfrm>
            <a:off x="1947794" y="2948371"/>
            <a:ext cx="8716102" cy="923330"/>
          </a:xfrm>
          <a:prstGeom prst="rect">
            <a:avLst/>
          </a:prstGeom>
          <a:noFill/>
        </p:spPr>
        <p:txBody>
          <a:bodyPr wrap="square" rtlCol="0">
            <a:spAutoFit/>
          </a:bodyPr>
          <a:lstStyle/>
          <a:p>
            <a:pPr algn="ctr"/>
            <a:r>
              <a:rPr lang="sv-SE" sz="5400" dirty="0">
                <a:solidFill>
                  <a:schemeClr val="bg1"/>
                </a:solidFill>
                <a:latin typeface="League Gothic" charset="0"/>
                <a:ea typeface="League Gothic" charset="0"/>
                <a:cs typeface="League Gothic" charset="0"/>
              </a:rPr>
              <a:t>VI GÖR VÅRA KUNDERS VARDAG LITE LÄTTARE!</a:t>
            </a:r>
          </a:p>
        </p:txBody>
      </p:sp>
    </p:spTree>
    <p:extLst>
      <p:ext uri="{BB962C8B-B14F-4D97-AF65-F5344CB8AC3E}">
        <p14:creationId xmlns:p14="http://schemas.microsoft.com/office/powerpoint/2010/main" val="1268572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8B9D3C9-6FCE-4B7A-AE92-8F3B1A425CA6}"/>
              </a:ext>
            </a:extLst>
          </p:cNvPr>
          <p:cNvSpPr/>
          <p:nvPr userDrawn="1"/>
        </p:nvSpPr>
        <p:spPr>
          <a:xfrm>
            <a:off x="0" y="0"/>
            <a:ext cx="12192000" cy="6868576"/>
          </a:xfrm>
          <a:prstGeom prst="rect">
            <a:avLst/>
          </a:prstGeom>
          <a:solidFill>
            <a:srgbClr val="E42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9E9AF3C9-32D1-4703-BE70-806091F54E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113" y="6189107"/>
            <a:ext cx="1711511" cy="299155"/>
          </a:xfrm>
          <a:prstGeom prst="rect">
            <a:avLst/>
          </a:prstGeom>
        </p:spPr>
      </p:pic>
      <p:grpSp>
        <p:nvGrpSpPr>
          <p:cNvPr id="8" name="Grupp 7">
            <a:extLst>
              <a:ext uri="{FF2B5EF4-FFF2-40B4-BE49-F238E27FC236}">
                <a16:creationId xmlns:a16="http://schemas.microsoft.com/office/drawing/2014/main" id="{4363C275-C576-44FE-883F-2DB37396A287}"/>
              </a:ext>
            </a:extLst>
          </p:cNvPr>
          <p:cNvGrpSpPr/>
          <p:nvPr userDrawn="1"/>
        </p:nvGrpSpPr>
        <p:grpSpPr>
          <a:xfrm>
            <a:off x="774990" y="872325"/>
            <a:ext cx="10609289" cy="5108166"/>
            <a:chOff x="267670" y="375920"/>
            <a:chExt cx="12048348" cy="5801044"/>
          </a:xfrm>
          <a:solidFill>
            <a:schemeClr val="tx1">
              <a:lumMod val="95000"/>
              <a:lumOff val="5000"/>
              <a:alpha val="10000"/>
            </a:schemeClr>
          </a:solidFill>
        </p:grpSpPr>
        <p:sp>
          <p:nvSpPr>
            <p:cNvPr id="9" name="Ellips 8">
              <a:extLst>
                <a:ext uri="{FF2B5EF4-FFF2-40B4-BE49-F238E27FC236}">
                  <a16:creationId xmlns:a16="http://schemas.microsoft.com/office/drawing/2014/main" id="{FDC8B4BE-B70E-4BFF-BF0D-4A4096C7C0F2}"/>
                </a:ext>
              </a:extLst>
            </p:cNvPr>
            <p:cNvSpPr/>
            <p:nvPr/>
          </p:nvSpPr>
          <p:spPr>
            <a:xfrm rot="5400000">
              <a:off x="10679825"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A75A5D66-B7D2-4227-88E4-94C45F9A8BC5}"/>
                </a:ext>
              </a:extLst>
            </p:cNvPr>
            <p:cNvSpPr/>
            <p:nvPr/>
          </p:nvSpPr>
          <p:spPr>
            <a:xfrm rot="5400000">
              <a:off x="10679825"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CCFFEF15-E9A1-4CA2-90AC-89668C82C0F8}"/>
                </a:ext>
              </a:extLst>
            </p:cNvPr>
            <p:cNvSpPr/>
            <p:nvPr/>
          </p:nvSpPr>
          <p:spPr>
            <a:xfrm rot="5400000">
              <a:off x="10679825"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B3C07A8-DB83-489B-82E9-2E485F7F3098}"/>
                </a:ext>
              </a:extLst>
            </p:cNvPr>
            <p:cNvSpPr/>
            <p:nvPr/>
          </p:nvSpPr>
          <p:spPr>
            <a:xfrm rot="5400000">
              <a:off x="8597394"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C3F1426-27F2-44C5-9344-F1253CCB8FE6}"/>
                </a:ext>
              </a:extLst>
            </p:cNvPr>
            <p:cNvSpPr/>
            <p:nvPr/>
          </p:nvSpPr>
          <p:spPr>
            <a:xfrm rot="5400000">
              <a:off x="8597394"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D224D88-B50F-497F-A0B7-371F42B2AAA0}"/>
                </a:ext>
              </a:extLst>
            </p:cNvPr>
            <p:cNvSpPr/>
            <p:nvPr/>
          </p:nvSpPr>
          <p:spPr>
            <a:xfrm rot="5400000">
              <a:off x="8597394"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8FC6527-17F9-497F-BC4B-4882F00D3D7E}"/>
                </a:ext>
              </a:extLst>
            </p:cNvPr>
            <p:cNvSpPr/>
            <p:nvPr/>
          </p:nvSpPr>
          <p:spPr>
            <a:xfrm rot="5400000">
              <a:off x="6514963"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B0D1A5D-6437-4106-A3F3-0CD4E7CB6280}"/>
                </a:ext>
              </a:extLst>
            </p:cNvPr>
            <p:cNvSpPr/>
            <p:nvPr/>
          </p:nvSpPr>
          <p:spPr>
            <a:xfrm rot="5400000">
              <a:off x="6514963"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28924A13-AA1C-4D69-A32A-9ABC0BFA202E}"/>
                </a:ext>
              </a:extLst>
            </p:cNvPr>
            <p:cNvSpPr/>
            <p:nvPr/>
          </p:nvSpPr>
          <p:spPr>
            <a:xfrm rot="5400000">
              <a:off x="6514963"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35FF9079-2FB4-429B-88C1-5DF285DB90A7}"/>
                </a:ext>
              </a:extLst>
            </p:cNvPr>
            <p:cNvSpPr/>
            <p:nvPr/>
          </p:nvSpPr>
          <p:spPr>
            <a:xfrm rot="5400000">
              <a:off x="4432532"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6DEF6E3-07BA-4F32-874E-8C549639D9DF}"/>
                </a:ext>
              </a:extLst>
            </p:cNvPr>
            <p:cNvSpPr/>
            <p:nvPr/>
          </p:nvSpPr>
          <p:spPr>
            <a:xfrm rot="5400000">
              <a:off x="4432532"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1E05F473-E65B-4478-9EE8-35DE8C27E3AA}"/>
                </a:ext>
              </a:extLst>
            </p:cNvPr>
            <p:cNvSpPr/>
            <p:nvPr/>
          </p:nvSpPr>
          <p:spPr>
            <a:xfrm rot="5400000">
              <a:off x="4432532"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ECBBFD4-F317-4A58-B084-98CB5861D3B7}"/>
                </a:ext>
              </a:extLst>
            </p:cNvPr>
            <p:cNvSpPr/>
            <p:nvPr/>
          </p:nvSpPr>
          <p:spPr>
            <a:xfrm rot="5400000">
              <a:off x="2350101" y="375920"/>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1549B2B3-BF68-49FA-9F1E-4963B6BDB29C}"/>
                </a:ext>
              </a:extLst>
            </p:cNvPr>
            <p:cNvSpPr/>
            <p:nvPr/>
          </p:nvSpPr>
          <p:spPr>
            <a:xfrm rot="5400000">
              <a:off x="2350101" y="2439753"/>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F49E0832-C07B-4DE8-B8F6-972B2D5E5172}"/>
                </a:ext>
              </a:extLst>
            </p:cNvPr>
            <p:cNvSpPr/>
            <p:nvPr/>
          </p:nvSpPr>
          <p:spPr>
            <a:xfrm rot="5400000">
              <a:off x="2350101" y="4540771"/>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37C6FBFD-86AA-42AD-945D-B27B3B225FF1}"/>
                </a:ext>
              </a:extLst>
            </p:cNvPr>
            <p:cNvSpPr/>
            <p:nvPr/>
          </p:nvSpPr>
          <p:spPr>
            <a:xfrm rot="5400000">
              <a:off x="267670" y="375920"/>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683AE8C-BFE7-4F93-AD3B-284D7C741AB5}"/>
                </a:ext>
              </a:extLst>
            </p:cNvPr>
            <p:cNvSpPr/>
            <p:nvPr/>
          </p:nvSpPr>
          <p:spPr>
            <a:xfrm rot="5400000">
              <a:off x="267670" y="2439753"/>
              <a:ext cx="1636193" cy="1636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0B507560-7DEA-405A-B3EB-D07392113EA1}"/>
                </a:ext>
              </a:extLst>
            </p:cNvPr>
            <p:cNvSpPr/>
            <p:nvPr/>
          </p:nvSpPr>
          <p:spPr>
            <a:xfrm rot="5400000">
              <a:off x="267670" y="4540771"/>
              <a:ext cx="1636193" cy="1636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Platshållare för datum 2">
            <a:extLst>
              <a:ext uri="{FF2B5EF4-FFF2-40B4-BE49-F238E27FC236}">
                <a16:creationId xmlns:a16="http://schemas.microsoft.com/office/drawing/2014/main" id="{46A928DB-0BA3-40FB-A9C6-CF0EAC1DD136}"/>
              </a:ext>
            </a:extLst>
          </p:cNvPr>
          <p:cNvSpPr>
            <a:spLocks noGrp="1"/>
          </p:cNvSpPr>
          <p:nvPr>
            <p:ph type="dt" sz="half" idx="10"/>
          </p:nvPr>
        </p:nvSpPr>
        <p:spPr/>
        <p:txBody>
          <a:bodyPr/>
          <a:lstStyle/>
          <a:p>
            <a:fld id="{0A08ACA6-B324-4BCE-A7E5-86C3AEEC7D0F}" type="datetimeFigureOut">
              <a:rPr lang="sv-SE" smtClean="0"/>
              <a:pPr/>
              <a:t>2025-10-28</a:t>
            </a:fld>
            <a:endParaRPr lang="sv-SE"/>
          </a:p>
        </p:txBody>
      </p:sp>
      <p:sp>
        <p:nvSpPr>
          <p:cNvPr id="4" name="Platshållare för sidfot 3">
            <a:extLst>
              <a:ext uri="{FF2B5EF4-FFF2-40B4-BE49-F238E27FC236}">
                <a16:creationId xmlns:a16="http://schemas.microsoft.com/office/drawing/2014/main" id="{31EDD6CC-16B2-45BA-9E10-7670E5BBE7D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A990D02-D42B-4AD5-941D-AD6402E8DB5A}"/>
              </a:ext>
            </a:extLst>
          </p:cNvPr>
          <p:cNvSpPr>
            <a:spLocks noGrp="1"/>
          </p:cNvSpPr>
          <p:nvPr>
            <p:ph type="sldNum" sz="quarter" idx="12"/>
          </p:nvPr>
        </p:nvSpPr>
        <p:spPr/>
        <p:txBody>
          <a:bodyPr/>
          <a:lstStyle/>
          <a:p>
            <a:fld id="{BA5371E5-47FB-4632-B377-5D4E3D6E0D76}" type="slidenum">
              <a:rPr lang="sv-SE" smtClean="0"/>
              <a:pPr/>
              <a:t>‹#›</a:t>
            </a:fld>
            <a:endParaRPr lang="sv-SE"/>
          </a:p>
        </p:txBody>
      </p:sp>
    </p:spTree>
    <p:extLst>
      <p:ext uri="{BB962C8B-B14F-4D97-AF65-F5344CB8AC3E}">
        <p14:creationId xmlns:p14="http://schemas.microsoft.com/office/powerpoint/2010/main" val="1844785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A60D15-B62E-41AA-9D31-59A226D4499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40E9209-953A-4306-AC11-43878495974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686811B-448B-43D1-8F30-5A7847DE7DFF}"/>
              </a:ext>
            </a:extLst>
          </p:cNvPr>
          <p:cNvSpPr>
            <a:spLocks noGrp="1"/>
          </p:cNvSpPr>
          <p:nvPr>
            <p:ph type="dt" sz="half" idx="10"/>
          </p:nvPr>
        </p:nvSpPr>
        <p:spPr/>
        <p:txBody>
          <a:bodyPr/>
          <a:lstStyle/>
          <a:p>
            <a:fld id="{F231787A-3FF3-4439-BAAE-D13D8BE7BC42}" type="datetimeFigureOut">
              <a:rPr lang="sv-SE" smtClean="0"/>
              <a:t>2025-10-28</a:t>
            </a:fld>
            <a:endParaRPr lang="sv-SE"/>
          </a:p>
        </p:txBody>
      </p:sp>
      <p:sp>
        <p:nvSpPr>
          <p:cNvPr id="5" name="Platshållare för sidfot 4">
            <a:extLst>
              <a:ext uri="{FF2B5EF4-FFF2-40B4-BE49-F238E27FC236}">
                <a16:creationId xmlns:a16="http://schemas.microsoft.com/office/drawing/2014/main" id="{D637A54B-124F-4427-8036-4D2CD28F191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FC0A8F7-EFE2-4526-860F-8E97AC5F5604}"/>
              </a:ext>
            </a:extLst>
          </p:cNvPr>
          <p:cNvSpPr>
            <a:spLocks noGrp="1"/>
          </p:cNvSpPr>
          <p:nvPr>
            <p:ph type="sldNum" sz="quarter" idx="12"/>
          </p:nvPr>
        </p:nvSpPr>
        <p:spPr/>
        <p:txBody>
          <a:bodyPr/>
          <a:lstStyle/>
          <a:p>
            <a:fld id="{10425F8E-5C51-42E5-A642-9FD50AE9940C}" type="slidenum">
              <a:rPr lang="sv-SE" smtClean="0"/>
              <a:t>‹#›</a:t>
            </a:fld>
            <a:endParaRPr lang="sv-SE"/>
          </a:p>
        </p:txBody>
      </p:sp>
    </p:spTree>
    <p:extLst>
      <p:ext uri="{BB962C8B-B14F-4D97-AF65-F5344CB8AC3E}">
        <p14:creationId xmlns:p14="http://schemas.microsoft.com/office/powerpoint/2010/main" val="193618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015BB9-3026-2E6C-B5EB-C4229814E08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08290C6-2ACA-BC61-B8AC-F64BD4749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2A1228-D881-CEB1-DD54-7C511CC20769}"/>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C2F7845D-20D3-001C-411C-9CDC6C57A9C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2E3ABC-699E-6382-EC7D-FB21217A5E12}"/>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06984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AB86F-F0F4-6EC4-BC24-C1154DFF8DF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A7922D6-BAB1-51E7-7BF3-07590788D7B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18EA619-9EBD-D90F-9EB3-297D971A831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0874A03-CA86-BB65-348A-1AB7AA7A03DF}"/>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9E2D9A65-6E96-EBCF-B06D-A92D26862D6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2E43BA8-3015-D298-1735-6963C8A8C43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356393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7BD9D0-9249-CE35-C7E1-ECC2C7DEE18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08FF10C-D2DA-23CF-1A63-CCD1217E3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15766CF-98FB-802B-E2B6-E43EE73AEA7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B080294-9BE3-1559-B5C7-8FD0AE05C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95D5827-55B6-170D-5100-C35FBFDA715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6C17D15-F631-E087-2DBC-33B569BEFA24}"/>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8" name="Platshållare för sidfot 7">
            <a:extLst>
              <a:ext uri="{FF2B5EF4-FFF2-40B4-BE49-F238E27FC236}">
                <a16:creationId xmlns:a16="http://schemas.microsoft.com/office/drawing/2014/main" id="{DDD2AFE2-4CAE-5418-20EF-7529B91B56A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5F195AF-DE62-5800-1F4E-1477D4D4E973}"/>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97438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13BA8-C0AF-27EF-3ED1-F1EE8CDCA2A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BD1F7CE-54DC-E9C1-77DA-2D3ABE048217}"/>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4" name="Platshållare för sidfot 3">
            <a:extLst>
              <a:ext uri="{FF2B5EF4-FFF2-40B4-BE49-F238E27FC236}">
                <a16:creationId xmlns:a16="http://schemas.microsoft.com/office/drawing/2014/main" id="{DC90B238-C9B5-9873-AA9B-343AECCCA7E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FC86AAD-C190-C264-5765-A8ED24EB1FF7}"/>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123642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F1B6497-C5A6-AEB1-332D-F8728E19BB25}"/>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3" name="Platshållare för sidfot 2">
            <a:extLst>
              <a:ext uri="{FF2B5EF4-FFF2-40B4-BE49-F238E27FC236}">
                <a16:creationId xmlns:a16="http://schemas.microsoft.com/office/drawing/2014/main" id="{BE9D3CD2-28A9-F89D-FF09-8F5316A7437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F46F943-19CD-891E-2515-9BB8A1696FFE}"/>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91796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715EE6-548C-A52B-6527-6A3B544334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63DBE1-C381-0A5D-BEAC-6E2844B3D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AECF4F2-3261-B52F-A390-E4585B995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3238039-1094-F83C-A98E-F7522916E65D}"/>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1513E84D-D010-9B5F-CF0D-6CD3E6C4986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6C0289D-2383-701F-BE4E-21D4DF62EA7F}"/>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267921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363B17-B6F6-C073-357D-44C017E1092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A1535E6-4FD7-989B-3440-6B166AAC6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6112156-EAC0-0C4A-D5DD-8D32EF85D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02224D0-9649-1D2D-BDD6-79647BA9DAA2}"/>
              </a:ext>
            </a:extLst>
          </p:cNvPr>
          <p:cNvSpPr>
            <a:spLocks noGrp="1"/>
          </p:cNvSpPr>
          <p:nvPr>
            <p:ph type="dt" sz="half" idx="10"/>
          </p:nvPr>
        </p:nvSpPr>
        <p:spPr/>
        <p:txBody>
          <a:bodyPr/>
          <a:lstStyle/>
          <a:p>
            <a:fld id="{7B47C96A-93BF-4194-97FE-87A0C7917F56}" type="datetimeFigureOut">
              <a:rPr lang="sv-SE" smtClean="0"/>
              <a:t>2025-10-28</a:t>
            </a:fld>
            <a:endParaRPr lang="sv-SE"/>
          </a:p>
        </p:txBody>
      </p:sp>
      <p:sp>
        <p:nvSpPr>
          <p:cNvPr id="6" name="Platshållare för sidfot 5">
            <a:extLst>
              <a:ext uri="{FF2B5EF4-FFF2-40B4-BE49-F238E27FC236}">
                <a16:creationId xmlns:a16="http://schemas.microsoft.com/office/drawing/2014/main" id="{2057CD33-8C12-E1A7-86CF-06451110ED9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98041D0-5EF4-D7B1-0FC2-B233392861CB}"/>
              </a:ext>
            </a:extLst>
          </p:cNvPr>
          <p:cNvSpPr>
            <a:spLocks noGrp="1"/>
          </p:cNvSpPr>
          <p:nvPr>
            <p:ph type="sldNum" sz="quarter" idx="12"/>
          </p:nvPr>
        </p:nvSpPr>
        <p:spPr/>
        <p:txBody>
          <a:bodyPr/>
          <a:lstStyle/>
          <a:p>
            <a:fld id="{C202A4E5-9CC1-47D4-ACD8-0D67DAEA30AA}" type="slidenum">
              <a:rPr lang="sv-SE" smtClean="0"/>
              <a:t>‹#›</a:t>
            </a:fld>
            <a:endParaRPr lang="sv-SE"/>
          </a:p>
        </p:txBody>
      </p:sp>
    </p:spTree>
    <p:extLst>
      <p:ext uri="{BB962C8B-B14F-4D97-AF65-F5344CB8AC3E}">
        <p14:creationId xmlns:p14="http://schemas.microsoft.com/office/powerpoint/2010/main" val="97591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9.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2A9DF08-5754-8456-51C1-5448AA998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ABD2E8E-3BE6-8383-7D90-EC9688A50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E440A0-28B1-34B2-7FF6-75CC9F67C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47C96A-93BF-4194-97FE-87A0C7917F56}" type="datetimeFigureOut">
              <a:rPr lang="sv-SE" smtClean="0"/>
              <a:t>2025-10-28</a:t>
            </a:fld>
            <a:endParaRPr lang="sv-SE"/>
          </a:p>
        </p:txBody>
      </p:sp>
      <p:sp>
        <p:nvSpPr>
          <p:cNvPr id="5" name="Platshållare för sidfot 4">
            <a:extLst>
              <a:ext uri="{FF2B5EF4-FFF2-40B4-BE49-F238E27FC236}">
                <a16:creationId xmlns:a16="http://schemas.microsoft.com/office/drawing/2014/main" id="{360FB8DE-85B4-C722-0918-63BFECCCE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562B9B56-DCA2-986F-5EFB-CBC8EF4DC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02A4E5-9CC1-47D4-ACD8-0D67DAEA30AA}" type="slidenum">
              <a:rPr lang="sv-SE" smtClean="0"/>
              <a:t>‹#›</a:t>
            </a:fld>
            <a:endParaRPr lang="sv-SE"/>
          </a:p>
        </p:txBody>
      </p:sp>
    </p:spTree>
    <p:extLst>
      <p:ext uri="{BB962C8B-B14F-4D97-AF65-F5344CB8AC3E}">
        <p14:creationId xmlns:p14="http://schemas.microsoft.com/office/powerpoint/2010/main" val="246814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93135" y="1123692"/>
            <a:ext cx="10419908" cy="646331"/>
          </a:xfrm>
          <a:prstGeom prst="rect">
            <a:avLst/>
          </a:prstGeom>
        </p:spPr>
        <p:txBody>
          <a:bodyPr vert="horz" wrap="square" lIns="91440" tIns="45720" rIns="91440" bIns="45720" rtlCol="0" anchor="b">
            <a:spAutoFit/>
          </a:bodyPr>
          <a:lstStyle/>
          <a:p>
            <a:r>
              <a:rPr lang="sv-SE" dirty="0"/>
              <a:t>Klicka här för att ändra format</a:t>
            </a:r>
          </a:p>
        </p:txBody>
      </p:sp>
      <p:sp>
        <p:nvSpPr>
          <p:cNvPr id="3" name="Platshållare för text 2"/>
          <p:cNvSpPr>
            <a:spLocks noGrp="1"/>
          </p:cNvSpPr>
          <p:nvPr>
            <p:ph type="body" idx="1"/>
          </p:nvPr>
        </p:nvSpPr>
        <p:spPr>
          <a:xfrm>
            <a:off x="893135" y="1943705"/>
            <a:ext cx="10419908" cy="4233257"/>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86511" y="-471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8ACA6-B324-4BCE-A7E5-86C3AEEC7D0F}" type="datetimeFigureOut">
              <a:rPr lang="sv-SE" smtClean="0"/>
              <a:pPr/>
              <a:t>2025-10-28</a:t>
            </a:fld>
            <a:endParaRPr lang="sv-SE"/>
          </a:p>
        </p:txBody>
      </p:sp>
      <p:sp>
        <p:nvSpPr>
          <p:cNvPr id="5" name="Platshållare för sidfot 4"/>
          <p:cNvSpPr>
            <a:spLocks noGrp="1"/>
          </p:cNvSpPr>
          <p:nvPr>
            <p:ph type="ftr" sz="quarter" idx="3"/>
          </p:nvPr>
        </p:nvSpPr>
        <p:spPr>
          <a:xfrm>
            <a:off x="4038600" y="-471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884920" y="-471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371E5-47FB-4632-B377-5D4E3D6E0D76}" type="slidenum">
              <a:rPr lang="sv-SE" smtClean="0"/>
              <a:pPr/>
              <a:t>‹#›</a:t>
            </a:fld>
            <a:endParaRPr lang="sv-SE"/>
          </a:p>
        </p:txBody>
      </p:sp>
      <p:sp>
        <p:nvSpPr>
          <p:cNvPr id="35" name="Rektangel 34">
            <a:extLst>
              <a:ext uri="{FF2B5EF4-FFF2-40B4-BE49-F238E27FC236}">
                <a16:creationId xmlns:a16="http://schemas.microsoft.com/office/drawing/2014/main" id="{FB0767AB-16C7-4417-BE9F-216825AFFD62}"/>
              </a:ext>
            </a:extLst>
          </p:cNvPr>
          <p:cNvSpPr/>
          <p:nvPr userDrawn="1"/>
        </p:nvSpPr>
        <p:spPr>
          <a:xfrm>
            <a:off x="0" y="6768000"/>
            <a:ext cx="12192000" cy="90000"/>
          </a:xfrm>
          <a:prstGeom prst="rect">
            <a:avLst/>
          </a:prstGeom>
          <a:solidFill>
            <a:srgbClr val="E4211F"/>
          </a:solidFill>
          <a:ln>
            <a:solidFill>
              <a:srgbClr val="ED3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36" name="Bildobjekt 35">
            <a:hlinkClick r:id="rId13" action="ppaction://hlinksldjump"/>
            <a:extLst>
              <a:ext uri="{FF2B5EF4-FFF2-40B4-BE49-F238E27FC236}">
                <a16:creationId xmlns:a16="http://schemas.microsoft.com/office/drawing/2014/main" id="{6E00606A-4A98-4A3C-974A-17DE4B874FA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147110" y="6188927"/>
            <a:ext cx="1711517" cy="299515"/>
          </a:xfrm>
          <a:prstGeom prst="rect">
            <a:avLst/>
          </a:prstGeom>
        </p:spPr>
      </p:pic>
    </p:spTree>
    <p:extLst>
      <p:ext uri="{BB962C8B-B14F-4D97-AF65-F5344CB8AC3E}">
        <p14:creationId xmlns:p14="http://schemas.microsoft.com/office/powerpoint/2010/main" val="2487283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000" b="0" kern="1200" cap="all" baseline="0">
          <a:solidFill>
            <a:schemeClr val="accent4"/>
          </a:solidFill>
          <a:latin typeface="League Gothic" panose="00000500000000000000" pitchFamily="50" charset="0"/>
          <a:ea typeface="+mj-ea"/>
          <a:cs typeface="Arial" panose="020B0604020202020204" pitchFamily="34" charset="0"/>
        </a:defRPr>
      </a:lvl1pPr>
    </p:titleStyle>
    <p:bodyStyle>
      <a:lvl1pPr marL="263525" indent="-263525"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8163" indent="-274638" algn="l" defTabSz="914400" rtl="0" eaLnBrk="1" latinLnBrk="0" hangingPunct="1">
        <a:lnSpc>
          <a:spcPct val="90000"/>
        </a:lnSpc>
        <a:spcBef>
          <a:spcPts val="50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803275" indent="-265113"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73050" algn="l" defTabSz="914400" rtl="0" eaLnBrk="1" latinLnBrk="0" hangingPunct="1">
        <a:lnSpc>
          <a:spcPct val="90000"/>
        </a:lnSpc>
        <a:spcBef>
          <a:spcPts val="50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1341438" indent="-265113"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grafx@grafiska.s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573E0F-113C-46B5-A9CD-F7B91EAD5ED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latshållare för innehåll 8" descr="En bild som visar person, person, diskho, inomhus">
            <a:extLst>
              <a:ext uri="{FF2B5EF4-FFF2-40B4-BE49-F238E27FC236}">
                <a16:creationId xmlns:a16="http://schemas.microsoft.com/office/drawing/2014/main" id="{B03E7E55-68AD-98AE-8A34-A0AB240C94DC}"/>
              </a:ext>
            </a:extLst>
          </p:cNvPr>
          <p:cNvPicPr>
            <a:picLocks noGrp="1" noChangeAspect="1"/>
          </p:cNvPicPr>
          <p:nvPr>
            <p:ph idx="1"/>
          </p:nvPr>
        </p:nvPicPr>
        <p:blipFill>
          <a:blip r:embed="rId2">
            <a:alphaModFix amt="60000"/>
            <a:extLst>
              <a:ext uri="{28A0092B-C50C-407E-A947-70E740481C1C}">
                <a14:useLocalDpi xmlns:a14="http://schemas.microsoft.com/office/drawing/2010/main" val="0"/>
              </a:ext>
            </a:extLst>
          </a:blip>
          <a:srcRect b="15730"/>
          <a:stretch>
            <a:fillRect/>
          </a:stretch>
        </p:blipFill>
        <p:spPr>
          <a:xfrm>
            <a:off x="-1" y="10"/>
            <a:ext cx="12192001" cy="6857990"/>
          </a:xfrm>
          <a:prstGeom prst="rect">
            <a:avLst/>
          </a:prstGeom>
        </p:spPr>
      </p:pic>
      <p:sp>
        <p:nvSpPr>
          <p:cNvPr id="6" name="Rubrik 5">
            <a:extLst>
              <a:ext uri="{FF2B5EF4-FFF2-40B4-BE49-F238E27FC236}">
                <a16:creationId xmlns:a16="http://schemas.microsoft.com/office/drawing/2014/main" id="{D27DDF11-49F6-C882-4C35-B8724FB01530}"/>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dirty="0">
                <a:solidFill>
                  <a:srgbClr val="FFFFFF"/>
                </a:solidFill>
              </a:rPr>
              <a:t>Den </a:t>
            </a:r>
            <a:r>
              <a:rPr lang="en-US" sz="8200" dirty="0" err="1">
                <a:solidFill>
                  <a:srgbClr val="FFFFFF"/>
                </a:solidFill>
              </a:rPr>
              <a:t>grafiska</a:t>
            </a:r>
            <a:r>
              <a:rPr lang="en-US" sz="8200" dirty="0">
                <a:solidFill>
                  <a:srgbClr val="FFFFFF"/>
                </a:solidFill>
              </a:rPr>
              <a:t> </a:t>
            </a:r>
            <a:r>
              <a:rPr lang="en-US" sz="8200" dirty="0" err="1">
                <a:solidFill>
                  <a:srgbClr val="FFFFFF"/>
                </a:solidFill>
              </a:rPr>
              <a:t>branschen</a:t>
            </a:r>
            <a:endParaRPr lang="en-US" sz="8200" dirty="0">
              <a:solidFill>
                <a:srgbClr val="FFFFFF"/>
              </a:solidFill>
            </a:endParaRPr>
          </a:p>
        </p:txBody>
      </p:sp>
      <p:sp>
        <p:nvSpPr>
          <p:cNvPr id="2" name="Text Placeholder 2">
            <a:extLst>
              <a:ext uri="{FF2B5EF4-FFF2-40B4-BE49-F238E27FC236}">
                <a16:creationId xmlns:a16="http://schemas.microsoft.com/office/drawing/2014/main" id="{33E6B6A5-B315-C48D-4BED-EB9365DE658D}"/>
              </a:ext>
            </a:extLst>
          </p:cNvPr>
          <p:cNvSpPr txBox="1">
            <a:spLocks/>
          </p:cNvSpPr>
          <p:nvPr/>
        </p:nvSpPr>
        <p:spPr>
          <a:xfrm>
            <a:off x="172570" y="5277133"/>
            <a:ext cx="6302189" cy="2797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4" name="Rubrik 3">
            <a:extLst>
              <a:ext uri="{FF2B5EF4-FFF2-40B4-BE49-F238E27FC236}">
                <a16:creationId xmlns:a16="http://schemas.microsoft.com/office/drawing/2014/main" id="{C52979F4-2121-0EF4-D18E-C165215A823A}"/>
              </a:ext>
            </a:extLst>
          </p:cNvPr>
          <p:cNvSpPr txBox="1">
            <a:spLocks/>
          </p:cNvSpPr>
          <p:nvPr/>
        </p:nvSpPr>
        <p:spPr>
          <a:xfrm>
            <a:off x="313765" y="3162581"/>
            <a:ext cx="5952564" cy="29179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dirty="0"/>
          </a:p>
        </p:txBody>
      </p:sp>
    </p:spTree>
    <p:extLst>
      <p:ext uri="{BB962C8B-B14F-4D97-AF65-F5344CB8AC3E}">
        <p14:creationId xmlns:p14="http://schemas.microsoft.com/office/powerpoint/2010/main" val="235195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F70A29-4C1A-0880-D564-548FE856D7D1}"/>
              </a:ext>
            </a:extLst>
          </p:cNvPr>
          <p:cNvSpPr>
            <a:spLocks noGrp="1"/>
          </p:cNvSpPr>
          <p:nvPr>
            <p:ph type="title"/>
          </p:nvPr>
        </p:nvSpPr>
        <p:spPr>
          <a:xfrm>
            <a:off x="893135" y="569694"/>
            <a:ext cx="10419908" cy="1200329"/>
          </a:xfrm>
        </p:spPr>
        <p:txBody>
          <a:bodyPr/>
          <a:lstStyle/>
          <a:p>
            <a:pPr algn="ctr"/>
            <a:r>
              <a:rPr lang="sv-SE" b="1" dirty="0"/>
              <a:t>Billes Tryckeri startades 1963 </a:t>
            </a:r>
            <a:br>
              <a:rPr lang="sv-SE" b="1" dirty="0"/>
            </a:br>
            <a:r>
              <a:rPr lang="sv-SE" b="1" dirty="0"/>
              <a:t>av Stig och Gunnar Bille. </a:t>
            </a:r>
          </a:p>
        </p:txBody>
      </p:sp>
      <p:sp>
        <p:nvSpPr>
          <p:cNvPr id="3" name="Platshållare för innehåll 2">
            <a:extLst>
              <a:ext uri="{FF2B5EF4-FFF2-40B4-BE49-F238E27FC236}">
                <a16:creationId xmlns:a16="http://schemas.microsoft.com/office/drawing/2014/main" id="{DB336026-4F96-53DC-5E4D-D72A3555057E}"/>
              </a:ext>
            </a:extLst>
          </p:cNvPr>
          <p:cNvSpPr>
            <a:spLocks noGrp="1"/>
          </p:cNvSpPr>
          <p:nvPr>
            <p:ph idx="1"/>
          </p:nvPr>
        </p:nvSpPr>
        <p:spPr/>
        <p:txBody>
          <a:bodyPr>
            <a:normAutofit/>
          </a:bodyPr>
          <a:lstStyle/>
          <a:p>
            <a:endParaRPr lang="sv-SE" dirty="0"/>
          </a:p>
        </p:txBody>
      </p:sp>
      <p:pic>
        <p:nvPicPr>
          <p:cNvPr id="4" name="Platshållare för innehåll 4" descr="En bild som visar klädsel, person, person, Människoansikte&#10;&#10;Automatiskt genererad beskrivning">
            <a:extLst>
              <a:ext uri="{FF2B5EF4-FFF2-40B4-BE49-F238E27FC236}">
                <a16:creationId xmlns:a16="http://schemas.microsoft.com/office/drawing/2014/main" id="{8A16C099-8E48-E2F6-D8E1-7CFDE63A5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29566" y="1754762"/>
            <a:ext cx="5555087" cy="4939697"/>
          </a:xfrm>
          <a:prstGeom prst="rect">
            <a:avLst/>
          </a:prstGeom>
        </p:spPr>
      </p:pic>
    </p:spTree>
    <p:extLst>
      <p:ext uri="{BB962C8B-B14F-4D97-AF65-F5344CB8AC3E}">
        <p14:creationId xmlns:p14="http://schemas.microsoft.com/office/powerpoint/2010/main" val="298566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517524-3610-C427-2783-C368D9A109BF}"/>
              </a:ext>
            </a:extLst>
          </p:cNvPr>
          <p:cNvSpPr>
            <a:spLocks noGrp="1"/>
          </p:cNvSpPr>
          <p:nvPr>
            <p:ph type="title"/>
          </p:nvPr>
        </p:nvSpPr>
        <p:spPr/>
        <p:txBody>
          <a:bodyPr/>
          <a:lstStyle/>
          <a:p>
            <a:pPr algn="ctr"/>
            <a:r>
              <a:rPr lang="sv-SE" b="1" dirty="0"/>
              <a:t>Bakgrunden var att dom sedan 1936 drev Utomhusreklamföretag. </a:t>
            </a:r>
          </a:p>
        </p:txBody>
      </p:sp>
      <p:pic>
        <p:nvPicPr>
          <p:cNvPr id="9" name="Platshållare för innehåll 8" descr="En bild som visar utomhus, himmel, svart och vit, byggnad&#10;&#10;Automatiskt genererad beskrivning">
            <a:extLst>
              <a:ext uri="{FF2B5EF4-FFF2-40B4-BE49-F238E27FC236}">
                <a16:creationId xmlns:a16="http://schemas.microsoft.com/office/drawing/2014/main" id="{7E4F4541-900B-50BA-265C-FA3C4B6C66F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961095" y="1675786"/>
            <a:ext cx="3040340" cy="4351338"/>
          </a:xfrm>
        </p:spPr>
      </p:pic>
      <p:pic>
        <p:nvPicPr>
          <p:cNvPr id="11" name="Bildobjekt 10" descr="En bild som visar utomhus, byggnad, svart och vit, fotbeklädnader&#10;&#10;Automatiskt genererad beskrivning">
            <a:extLst>
              <a:ext uri="{FF2B5EF4-FFF2-40B4-BE49-F238E27FC236}">
                <a16:creationId xmlns:a16="http://schemas.microsoft.com/office/drawing/2014/main" id="{E9BAC724-8294-1967-256D-D07B190996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039" y="1690688"/>
            <a:ext cx="3163691" cy="4351338"/>
          </a:xfrm>
          <a:prstGeom prst="rect">
            <a:avLst/>
          </a:prstGeom>
        </p:spPr>
      </p:pic>
      <p:pic>
        <p:nvPicPr>
          <p:cNvPr id="13" name="Bildobjekt 12" descr="En bild som visar svart och vit, fotbeklädnader, klädsel, gata&#10;&#10;Automatiskt genererad beskrivning">
            <a:extLst>
              <a:ext uri="{FF2B5EF4-FFF2-40B4-BE49-F238E27FC236}">
                <a16:creationId xmlns:a16="http://schemas.microsoft.com/office/drawing/2014/main" id="{0DBCB13D-E48F-88EE-FC06-2023663F1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24" y="1690688"/>
            <a:ext cx="2905538" cy="4321534"/>
          </a:xfrm>
          <a:prstGeom prst="rect">
            <a:avLst/>
          </a:prstGeom>
        </p:spPr>
      </p:pic>
    </p:spTree>
    <p:extLst>
      <p:ext uri="{BB962C8B-B14F-4D97-AF65-F5344CB8AC3E}">
        <p14:creationId xmlns:p14="http://schemas.microsoft.com/office/powerpoint/2010/main" val="297103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C1F71-3199-D12C-60BA-168E35720D5A}"/>
              </a:ext>
            </a:extLst>
          </p:cNvPr>
          <p:cNvSpPr>
            <a:spLocks noGrp="1"/>
          </p:cNvSpPr>
          <p:nvPr>
            <p:ph type="title"/>
          </p:nvPr>
        </p:nvSpPr>
        <p:spPr/>
        <p:txBody>
          <a:bodyPr/>
          <a:lstStyle/>
          <a:p>
            <a:pPr algn="ctr"/>
            <a:r>
              <a:rPr lang="sv-SE" b="1" dirty="0"/>
              <a:t>stora motiv handmålades</a:t>
            </a:r>
          </a:p>
        </p:txBody>
      </p:sp>
      <p:pic>
        <p:nvPicPr>
          <p:cNvPr id="5" name="Platshållare för innehåll 4" descr="En bild som visar klädsel, utomhus, fotbeklädnader, Annonstavla&#10;&#10;Automatiskt genererad beskrivning">
            <a:extLst>
              <a:ext uri="{FF2B5EF4-FFF2-40B4-BE49-F238E27FC236}">
                <a16:creationId xmlns:a16="http://schemas.microsoft.com/office/drawing/2014/main" id="{0E98FB51-A869-DA53-5C1D-DE5256195D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3852" y="2164821"/>
            <a:ext cx="5042987" cy="3987555"/>
          </a:xfrm>
        </p:spPr>
      </p:pic>
      <p:pic>
        <p:nvPicPr>
          <p:cNvPr id="7" name="Bildobjekt 6" descr="En bild som visar rita, skiss, inomhus, svart och vit&#10;&#10;Automatiskt genererad beskrivning">
            <a:extLst>
              <a:ext uri="{FF2B5EF4-FFF2-40B4-BE49-F238E27FC236}">
                <a16:creationId xmlns:a16="http://schemas.microsoft.com/office/drawing/2014/main" id="{ADE18773-8BE8-B3C5-5B3B-141D3A12A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8513" y="2164821"/>
            <a:ext cx="5635287" cy="3885775"/>
          </a:xfrm>
          <a:prstGeom prst="rect">
            <a:avLst/>
          </a:prstGeom>
        </p:spPr>
      </p:pic>
    </p:spTree>
    <p:extLst>
      <p:ext uri="{BB962C8B-B14F-4D97-AF65-F5344CB8AC3E}">
        <p14:creationId xmlns:p14="http://schemas.microsoft.com/office/powerpoint/2010/main" val="83592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descr="En bild som visar utomhus, himmel, moln, Annonstavla&#10;&#10;Automatiskt genererad beskrivning">
            <a:extLst>
              <a:ext uri="{FF2B5EF4-FFF2-40B4-BE49-F238E27FC236}">
                <a16:creationId xmlns:a16="http://schemas.microsoft.com/office/drawing/2014/main" id="{C98BE3F1-66A2-AB56-A34B-3ED948BDF99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74036" y="359174"/>
            <a:ext cx="7628824" cy="6107042"/>
          </a:xfrm>
        </p:spPr>
      </p:pic>
    </p:spTree>
    <p:extLst>
      <p:ext uri="{BB962C8B-B14F-4D97-AF65-F5344CB8AC3E}">
        <p14:creationId xmlns:p14="http://schemas.microsoft.com/office/powerpoint/2010/main" val="1656027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A79251-5774-38CA-79DA-4E8E77E995E0}"/>
              </a:ext>
            </a:extLst>
          </p:cNvPr>
          <p:cNvSpPr>
            <a:spLocks noGrp="1"/>
          </p:cNvSpPr>
          <p:nvPr>
            <p:ph type="title"/>
          </p:nvPr>
        </p:nvSpPr>
        <p:spPr>
          <a:xfrm>
            <a:off x="886046" y="2049773"/>
            <a:ext cx="10419908" cy="1754326"/>
          </a:xfrm>
        </p:spPr>
        <p:txBody>
          <a:bodyPr/>
          <a:lstStyle/>
          <a:p>
            <a:pPr algn="ctr"/>
            <a:r>
              <a:rPr lang="sv-SE" b="1" dirty="0"/>
              <a:t>Att teknikutveckla var dyrt – </a:t>
            </a:r>
            <a:r>
              <a:rPr lang="sv-SE" b="1" dirty="0" err="1"/>
              <a:t>Affischeringbolget</a:t>
            </a:r>
            <a:r>
              <a:rPr lang="sv-SE" b="1" dirty="0"/>
              <a:t> såldes</a:t>
            </a:r>
            <a:br>
              <a:rPr lang="sv-SE" b="1" dirty="0"/>
            </a:br>
            <a:endParaRPr lang="sv-SE" b="1" dirty="0"/>
          </a:p>
        </p:txBody>
      </p:sp>
    </p:spTree>
    <p:extLst>
      <p:ext uri="{BB962C8B-B14F-4D97-AF65-F5344CB8AC3E}">
        <p14:creationId xmlns:p14="http://schemas.microsoft.com/office/powerpoint/2010/main" val="369731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D7D637E-D3DA-5A9D-9EF0-D4E14FA77217}"/>
              </a:ext>
            </a:extLst>
          </p:cNvPr>
          <p:cNvSpPr>
            <a:spLocks noGrp="1"/>
          </p:cNvSpPr>
          <p:nvPr>
            <p:ph type="ctrTitle" idx="4294967295"/>
          </p:nvPr>
        </p:nvSpPr>
        <p:spPr>
          <a:xfrm>
            <a:off x="1524000" y="1649029"/>
            <a:ext cx="9144000" cy="2862322"/>
          </a:xfrm>
        </p:spPr>
        <p:txBody>
          <a:bodyPr/>
          <a:lstStyle/>
          <a:p>
            <a:pPr algn="ctr"/>
            <a:r>
              <a:rPr lang="sv-SE" b="1" dirty="0"/>
              <a:t>Billes växte och breddade vårt produktutbud genom förvärv.</a:t>
            </a:r>
            <a:br>
              <a:rPr lang="sv-SE" b="1" dirty="0"/>
            </a:br>
            <a:br>
              <a:rPr lang="sv-SE" b="1" dirty="0"/>
            </a:br>
            <a:r>
              <a:rPr lang="sv-SE" b="1" dirty="0"/>
              <a:t>Vi Drömde om att bygga ett riktigt mönster tryckeri…</a:t>
            </a:r>
            <a:endParaRPr lang="sv-SE" dirty="0"/>
          </a:p>
        </p:txBody>
      </p:sp>
    </p:spTree>
    <p:extLst>
      <p:ext uri="{BB962C8B-B14F-4D97-AF65-F5344CB8AC3E}">
        <p14:creationId xmlns:p14="http://schemas.microsoft.com/office/powerpoint/2010/main" val="1642920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168B81-0C2A-A82F-6CE9-909EAD3A8654}"/>
              </a:ext>
            </a:extLst>
          </p:cNvPr>
          <p:cNvSpPr>
            <a:spLocks noGrp="1"/>
          </p:cNvSpPr>
          <p:nvPr>
            <p:ph type="title"/>
          </p:nvPr>
        </p:nvSpPr>
        <p:spPr/>
        <p:txBody>
          <a:bodyPr>
            <a:normAutofit fontScale="90000"/>
          </a:bodyPr>
          <a:lstStyle/>
          <a:p>
            <a:pPr algn="ctr"/>
            <a:r>
              <a:rPr lang="sv-SE" b="1" dirty="0"/>
              <a:t>7:e september 1999 togs första spadtaget på ”Nya Billes” i Mölndal.</a:t>
            </a:r>
          </a:p>
        </p:txBody>
      </p:sp>
      <p:pic>
        <p:nvPicPr>
          <p:cNvPr id="5" name="Platshållare för innehåll 4" descr="En bild som visar klädsel, person, himmel, utomhus&#10;&#10;Automatiskt genererad beskrivning">
            <a:extLst>
              <a:ext uri="{FF2B5EF4-FFF2-40B4-BE49-F238E27FC236}">
                <a16:creationId xmlns:a16="http://schemas.microsoft.com/office/drawing/2014/main" id="{6B8FA656-C843-944B-8D8B-D5D009A864C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87433" y="1690688"/>
            <a:ext cx="7542494" cy="5019300"/>
          </a:xfrm>
        </p:spPr>
      </p:pic>
    </p:spTree>
    <p:extLst>
      <p:ext uri="{BB962C8B-B14F-4D97-AF65-F5344CB8AC3E}">
        <p14:creationId xmlns:p14="http://schemas.microsoft.com/office/powerpoint/2010/main" val="186095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2DF11C-DA85-BAF1-9A35-BE8E042518B9}"/>
              </a:ext>
            </a:extLst>
          </p:cNvPr>
          <p:cNvSpPr>
            <a:spLocks noGrp="1"/>
          </p:cNvSpPr>
          <p:nvPr>
            <p:ph type="title"/>
          </p:nvPr>
        </p:nvSpPr>
        <p:spPr>
          <a:xfrm>
            <a:off x="886046" y="612327"/>
            <a:ext cx="10419908" cy="646331"/>
          </a:xfrm>
        </p:spPr>
        <p:txBody>
          <a:bodyPr/>
          <a:lstStyle/>
          <a:p>
            <a:pPr algn="ctr"/>
            <a:r>
              <a:rPr lang="sv-SE" b="1" dirty="0"/>
              <a:t>Inflyttning i Nya Billes hösten år 2000</a:t>
            </a:r>
          </a:p>
        </p:txBody>
      </p:sp>
      <p:pic>
        <p:nvPicPr>
          <p:cNvPr id="11" name="Bildobjekt 10" descr="En bild som visar byggnad, utomhus, mörkt, ljus&#10;&#10;Automatiskt genererad beskrivning">
            <a:extLst>
              <a:ext uri="{FF2B5EF4-FFF2-40B4-BE49-F238E27FC236}">
                <a16:creationId xmlns:a16="http://schemas.microsoft.com/office/drawing/2014/main" id="{D7076CD7-C019-AEF8-1175-A816D8572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73" y="1450131"/>
            <a:ext cx="6833567" cy="4472376"/>
          </a:xfrm>
          <a:prstGeom prst="rect">
            <a:avLst/>
          </a:prstGeom>
        </p:spPr>
      </p:pic>
      <p:pic>
        <p:nvPicPr>
          <p:cNvPr id="15" name="Platshållare för innehåll 14" descr="En bild som visar inomhus, scen, Aula, stol&#10;&#10;Automatiskt genererad beskrivning">
            <a:extLst>
              <a:ext uri="{FF2B5EF4-FFF2-40B4-BE49-F238E27FC236}">
                <a16:creationId xmlns:a16="http://schemas.microsoft.com/office/drawing/2014/main" id="{BF2816BF-31A1-9623-1C7D-4DF8ED92D15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87615" y="1450514"/>
            <a:ext cx="3260311" cy="2169246"/>
          </a:xfrm>
        </p:spPr>
      </p:pic>
      <p:pic>
        <p:nvPicPr>
          <p:cNvPr id="17" name="Bildobjekt 16" descr="En bild som visar Dans, personer, underhållning, inomhus&#10;&#10;Automatiskt genererad beskrivning">
            <a:extLst>
              <a:ext uri="{FF2B5EF4-FFF2-40B4-BE49-F238E27FC236}">
                <a16:creationId xmlns:a16="http://schemas.microsoft.com/office/drawing/2014/main" id="{2DF6F5B0-25E2-AC55-8248-7FFE4C0541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7615" y="3753261"/>
            <a:ext cx="3260312" cy="2169246"/>
          </a:xfrm>
          <a:prstGeom prst="rect">
            <a:avLst/>
          </a:prstGeom>
        </p:spPr>
      </p:pic>
    </p:spTree>
    <p:extLst>
      <p:ext uri="{BB962C8B-B14F-4D97-AF65-F5344CB8AC3E}">
        <p14:creationId xmlns:p14="http://schemas.microsoft.com/office/powerpoint/2010/main" val="131506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81821" y="181896"/>
            <a:ext cx="5828626" cy="1588127"/>
          </a:xfrm>
        </p:spPr>
        <p:txBody>
          <a:bodyPr/>
          <a:lstStyle/>
          <a:p>
            <a:r>
              <a:rPr lang="sv-SE" sz="3600" dirty="0"/>
              <a:t>Billes idag – </a:t>
            </a:r>
            <a:br>
              <a:rPr lang="sv-SE" sz="3600" dirty="0"/>
            </a:br>
            <a:r>
              <a:rPr lang="sv-SE" sz="3600" dirty="0"/>
              <a:t>ett familjeföretag </a:t>
            </a:r>
            <a:br>
              <a:rPr lang="sv-SE" sz="3600" dirty="0"/>
            </a:br>
            <a:r>
              <a:rPr lang="sv-SE" sz="3600" dirty="0"/>
              <a:t>i tredje generationen </a:t>
            </a:r>
          </a:p>
        </p:txBody>
      </p:sp>
      <p:sp>
        <p:nvSpPr>
          <p:cNvPr id="3" name="Platshållare för innehåll 2"/>
          <p:cNvSpPr>
            <a:spLocks noGrp="1"/>
          </p:cNvSpPr>
          <p:nvPr>
            <p:ph sz="half" idx="1"/>
          </p:nvPr>
        </p:nvSpPr>
        <p:spPr>
          <a:xfrm>
            <a:off x="6081821" y="1950720"/>
            <a:ext cx="5828625" cy="4226243"/>
          </a:xfrm>
        </p:spPr>
        <p:txBody>
          <a:bodyPr>
            <a:normAutofit/>
          </a:bodyPr>
          <a:lstStyle/>
          <a:p>
            <a:r>
              <a:rPr lang="sv-SE" dirty="0"/>
              <a:t>Förvärvade 4 bolag under kommande 10 år</a:t>
            </a:r>
          </a:p>
          <a:p>
            <a:r>
              <a:rPr lang="sv-SE" dirty="0"/>
              <a:t>Byggt ut två gånger sedan inflyttningen</a:t>
            </a:r>
          </a:p>
          <a:p>
            <a:r>
              <a:rPr lang="sv-SE" dirty="0"/>
              <a:t>8100 m2 toppmodernt tryckeri</a:t>
            </a:r>
          </a:p>
          <a:p>
            <a:r>
              <a:rPr lang="sv-SE" dirty="0"/>
              <a:t>Kontor i Stockholm</a:t>
            </a:r>
          </a:p>
          <a:p>
            <a:r>
              <a:rPr lang="sv-SE" dirty="0"/>
              <a:t>95 medarbetare på Billes samt 20 på Billes DIOS</a:t>
            </a:r>
          </a:p>
          <a:p>
            <a:r>
              <a:rPr lang="sv-SE" dirty="0"/>
              <a:t>Koncernen omsätter ca 275 miljoner</a:t>
            </a:r>
          </a:p>
          <a:p>
            <a:endParaRPr lang="sv-SE" dirty="0"/>
          </a:p>
        </p:txBody>
      </p:sp>
      <p:pic>
        <p:nvPicPr>
          <p:cNvPr id="8" name="Platshållare för bild 7" descr="En bild som visar byggnad, himmel, utomhus, fönster&#10;&#10;AI-genererat innehåll kan vara felaktigt.">
            <a:extLst>
              <a:ext uri="{FF2B5EF4-FFF2-40B4-BE49-F238E27FC236}">
                <a16:creationId xmlns:a16="http://schemas.microsoft.com/office/drawing/2014/main" id="{E146FCAD-2737-8198-3F7D-39E8E14D428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7" r="257"/>
          <a:stretch>
            <a:fillRect/>
          </a:stretch>
        </p:blipFill>
        <p:spPr>
          <a:xfrm>
            <a:off x="-97277" y="-116055"/>
            <a:ext cx="5610665" cy="6888533"/>
          </a:xfrm>
        </p:spPr>
      </p:pic>
    </p:spTree>
    <p:extLst>
      <p:ext uri="{BB962C8B-B14F-4D97-AF65-F5344CB8AC3E}">
        <p14:creationId xmlns:p14="http://schemas.microsoft.com/office/powerpoint/2010/main" val="138858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a:hlinkClick r:id="" action="ppaction://noaction"/>
            <a:extLst>
              <a:ext uri="{FF2B5EF4-FFF2-40B4-BE49-F238E27FC236}">
                <a16:creationId xmlns:a16="http://schemas.microsoft.com/office/drawing/2014/main" id="{83784D21-303C-4375-922B-DE8C9E785C59}"/>
              </a:ext>
            </a:extLst>
          </p:cNvPr>
          <p:cNvSpPr/>
          <p:nvPr/>
        </p:nvSpPr>
        <p:spPr>
          <a:xfrm>
            <a:off x="3527760" y="5789596"/>
            <a:ext cx="5136480" cy="828671"/>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             </a:t>
            </a:r>
          </a:p>
        </p:txBody>
      </p:sp>
      <p:pic>
        <p:nvPicPr>
          <p:cNvPr id="5" name="Bildobjekt 4">
            <a:extLst>
              <a:ext uri="{FF2B5EF4-FFF2-40B4-BE49-F238E27FC236}">
                <a16:creationId xmlns:a16="http://schemas.microsoft.com/office/drawing/2014/main" id="{F313BF8C-535E-411B-B3B8-481909C6CD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0179" y="1525991"/>
            <a:ext cx="2455553" cy="3091072"/>
          </a:xfrm>
          <a:prstGeom prst="rect">
            <a:avLst/>
          </a:prstGeom>
        </p:spPr>
      </p:pic>
      <p:sp>
        <p:nvSpPr>
          <p:cNvPr id="2" name="Rubrik 1"/>
          <p:cNvSpPr>
            <a:spLocks noGrp="1"/>
          </p:cNvSpPr>
          <p:nvPr>
            <p:ph type="title"/>
          </p:nvPr>
        </p:nvSpPr>
        <p:spPr>
          <a:xfrm>
            <a:off x="893135" y="650994"/>
            <a:ext cx="10419908" cy="646331"/>
          </a:xfrm>
        </p:spPr>
        <p:txBody>
          <a:bodyPr/>
          <a:lstStyle/>
          <a:p>
            <a:pPr algn="ctr"/>
            <a:r>
              <a:rPr lang="sv-SE" dirty="0"/>
              <a:t>Billes - Marknadens bredaste erbjudande</a:t>
            </a:r>
          </a:p>
        </p:txBody>
      </p:sp>
      <p:sp>
        <p:nvSpPr>
          <p:cNvPr id="11" name="object 25"/>
          <p:cNvSpPr/>
          <p:nvPr/>
        </p:nvSpPr>
        <p:spPr>
          <a:xfrm>
            <a:off x="6208689" y="1507509"/>
            <a:ext cx="2455552" cy="310955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ktangel 5">
            <a:hlinkClick r:id="" action="ppaction://noaction"/>
          </p:cNvPr>
          <p:cNvSpPr/>
          <p:nvPr/>
        </p:nvSpPr>
        <p:spPr>
          <a:xfrm>
            <a:off x="6208689" y="1507509"/>
            <a:ext cx="2455552" cy="3109554"/>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INOMHUS</a:t>
            </a:r>
          </a:p>
        </p:txBody>
      </p:sp>
      <p:sp>
        <p:nvSpPr>
          <p:cNvPr id="18" name="Rektangel 17">
            <a:hlinkClick r:id="" action="ppaction://noaction"/>
          </p:cNvPr>
          <p:cNvSpPr/>
          <p:nvPr/>
        </p:nvSpPr>
        <p:spPr>
          <a:xfrm>
            <a:off x="8946296" y="1539590"/>
            <a:ext cx="2455552" cy="3109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UTOMHUS</a:t>
            </a:r>
          </a:p>
        </p:txBody>
      </p:sp>
      <p:grpSp>
        <p:nvGrpSpPr>
          <p:cNvPr id="4" name="Grupp 3">
            <a:extLst>
              <a:ext uri="{FF2B5EF4-FFF2-40B4-BE49-F238E27FC236}">
                <a16:creationId xmlns:a16="http://schemas.microsoft.com/office/drawing/2014/main" id="{892BC28E-F327-431F-9155-3E43E475C522}"/>
              </a:ext>
            </a:extLst>
          </p:cNvPr>
          <p:cNvGrpSpPr/>
          <p:nvPr/>
        </p:nvGrpSpPr>
        <p:grpSpPr>
          <a:xfrm>
            <a:off x="893135" y="1507509"/>
            <a:ext cx="2465009" cy="3109554"/>
            <a:chOff x="893135" y="1507509"/>
            <a:chExt cx="2465009" cy="3109554"/>
          </a:xfrm>
        </p:grpSpPr>
        <p:sp>
          <p:nvSpPr>
            <p:cNvPr id="8" name="object 13"/>
            <p:cNvSpPr/>
            <p:nvPr/>
          </p:nvSpPr>
          <p:spPr>
            <a:xfrm>
              <a:off x="902593" y="1507509"/>
              <a:ext cx="2455551" cy="310955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ktangel 19">
              <a:hlinkClick r:id="" action="ppaction://noaction"/>
            </p:cNvPr>
            <p:cNvSpPr/>
            <p:nvPr/>
          </p:nvSpPr>
          <p:spPr>
            <a:xfrm>
              <a:off x="893135" y="1507509"/>
              <a:ext cx="2455552" cy="3109554"/>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MINDRE JOBB </a:t>
              </a:r>
            </a:p>
          </p:txBody>
        </p:sp>
      </p:grpSp>
      <p:sp>
        <p:nvSpPr>
          <p:cNvPr id="22" name="Rektangel 21">
            <a:hlinkClick r:id="" action="ppaction://noaction"/>
            <a:extLst>
              <a:ext uri="{FF2B5EF4-FFF2-40B4-BE49-F238E27FC236}">
                <a16:creationId xmlns:a16="http://schemas.microsoft.com/office/drawing/2014/main" id="{715C3B32-E17D-4183-9181-08185AA24585}"/>
              </a:ext>
            </a:extLst>
          </p:cNvPr>
          <p:cNvSpPr/>
          <p:nvPr/>
        </p:nvSpPr>
        <p:spPr>
          <a:xfrm>
            <a:off x="6208688" y="4796241"/>
            <a:ext cx="5099141" cy="828671"/>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    KVALITET OCH MILJÖ</a:t>
            </a:r>
          </a:p>
        </p:txBody>
      </p:sp>
      <p:pic>
        <p:nvPicPr>
          <p:cNvPr id="3" name="Bildobjekt 2">
            <a:extLst>
              <a:ext uri="{FF2B5EF4-FFF2-40B4-BE49-F238E27FC236}">
                <a16:creationId xmlns:a16="http://schemas.microsoft.com/office/drawing/2014/main" id="{89B7DCF2-D188-4C25-84D6-FC341522B4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0871" y="4877201"/>
            <a:ext cx="858862" cy="750918"/>
          </a:xfrm>
          <a:prstGeom prst="rect">
            <a:avLst/>
          </a:prstGeom>
        </p:spPr>
      </p:pic>
      <p:sp>
        <p:nvSpPr>
          <p:cNvPr id="23" name="Rektangel 22">
            <a:hlinkClick r:id="" action="ppaction://noaction"/>
            <a:extLst>
              <a:ext uri="{FF2B5EF4-FFF2-40B4-BE49-F238E27FC236}">
                <a16:creationId xmlns:a16="http://schemas.microsoft.com/office/drawing/2014/main" id="{06D16BCE-7D84-48A6-96E1-74A832F5312C}"/>
              </a:ext>
            </a:extLst>
          </p:cNvPr>
          <p:cNvSpPr/>
          <p:nvPr/>
        </p:nvSpPr>
        <p:spPr>
          <a:xfrm>
            <a:off x="903288" y="4796241"/>
            <a:ext cx="5136480" cy="828671"/>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             DIGITAL PRODUKTION</a:t>
            </a:r>
          </a:p>
        </p:txBody>
      </p:sp>
      <p:pic>
        <p:nvPicPr>
          <p:cNvPr id="2050" name="Picture 2">
            <a:extLst>
              <a:ext uri="{FF2B5EF4-FFF2-40B4-BE49-F238E27FC236}">
                <a16:creationId xmlns:a16="http://schemas.microsoft.com/office/drawing/2014/main" id="{437DE535-C520-4731-ADC9-E4318E52FD4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83864" y="4877201"/>
            <a:ext cx="829159" cy="6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p 20">
            <a:extLst>
              <a:ext uri="{FF2B5EF4-FFF2-40B4-BE49-F238E27FC236}">
                <a16:creationId xmlns:a16="http://schemas.microsoft.com/office/drawing/2014/main" id="{89E02B78-3FE8-431B-9C68-3EECB4E924C9}"/>
              </a:ext>
            </a:extLst>
          </p:cNvPr>
          <p:cNvGrpSpPr/>
          <p:nvPr/>
        </p:nvGrpSpPr>
        <p:grpSpPr>
          <a:xfrm>
            <a:off x="3624082" y="1781645"/>
            <a:ext cx="943217" cy="1524073"/>
            <a:chOff x="9224349" y="934318"/>
            <a:chExt cx="4513905" cy="5378773"/>
          </a:xfrm>
        </p:grpSpPr>
        <p:sp>
          <p:nvSpPr>
            <p:cNvPr id="24" name="object 10">
              <a:extLst>
                <a:ext uri="{FF2B5EF4-FFF2-40B4-BE49-F238E27FC236}">
                  <a16:creationId xmlns:a16="http://schemas.microsoft.com/office/drawing/2014/main" id="{EFDCB86F-3A01-48F4-92FF-BE3538D34C24}"/>
                </a:ext>
              </a:extLst>
            </p:cNvPr>
            <p:cNvSpPr/>
            <p:nvPr/>
          </p:nvSpPr>
          <p:spPr>
            <a:xfrm>
              <a:off x="9224349" y="934318"/>
              <a:ext cx="3311666" cy="449045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12">
              <a:extLst>
                <a:ext uri="{FF2B5EF4-FFF2-40B4-BE49-F238E27FC236}">
                  <a16:creationId xmlns:a16="http://schemas.microsoft.com/office/drawing/2014/main" id="{FA5CF1B7-2FF6-4ECC-9F0F-11D43C7ECB82}"/>
                </a:ext>
              </a:extLst>
            </p:cNvPr>
            <p:cNvSpPr/>
            <p:nvPr/>
          </p:nvSpPr>
          <p:spPr>
            <a:xfrm>
              <a:off x="9508451" y="1191419"/>
              <a:ext cx="3361755" cy="455997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14">
              <a:extLst>
                <a:ext uri="{FF2B5EF4-FFF2-40B4-BE49-F238E27FC236}">
                  <a16:creationId xmlns:a16="http://schemas.microsoft.com/office/drawing/2014/main" id="{5D8B3C62-87DF-4B3C-90F6-8B5B7F74098F}"/>
                </a:ext>
              </a:extLst>
            </p:cNvPr>
            <p:cNvSpPr/>
            <p:nvPr/>
          </p:nvSpPr>
          <p:spPr>
            <a:xfrm>
              <a:off x="9891025" y="1378507"/>
              <a:ext cx="3429669" cy="4653736"/>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18">
              <a:extLst>
                <a:ext uri="{FF2B5EF4-FFF2-40B4-BE49-F238E27FC236}">
                  <a16:creationId xmlns:a16="http://schemas.microsoft.com/office/drawing/2014/main" id="{ADC737EE-DDAB-4FC9-86D0-BB35C5CA91C3}"/>
                </a:ext>
              </a:extLst>
            </p:cNvPr>
            <p:cNvSpPr/>
            <p:nvPr/>
          </p:nvSpPr>
          <p:spPr>
            <a:xfrm>
              <a:off x="10221186" y="1540763"/>
              <a:ext cx="3517068" cy="477232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Bildobjekt 13" descr="En bild som visar text&#10;&#10;Automatiskt genererad beskrivning">
            <a:extLst>
              <a:ext uri="{FF2B5EF4-FFF2-40B4-BE49-F238E27FC236}">
                <a16:creationId xmlns:a16="http://schemas.microsoft.com/office/drawing/2014/main" id="{AF2199D2-CBB1-4479-81F9-8FBFFF8E61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80447" y="3425792"/>
            <a:ext cx="1467179" cy="960715"/>
          </a:xfrm>
          <a:prstGeom prst="rect">
            <a:avLst/>
          </a:prstGeom>
        </p:spPr>
      </p:pic>
      <p:sp>
        <p:nvSpPr>
          <p:cNvPr id="28" name="object 35">
            <a:extLst>
              <a:ext uri="{FF2B5EF4-FFF2-40B4-BE49-F238E27FC236}">
                <a16:creationId xmlns:a16="http://schemas.microsoft.com/office/drawing/2014/main" id="{7CC4B3DF-B3A1-4825-9656-98D5FB81B4EF}"/>
              </a:ext>
            </a:extLst>
          </p:cNvPr>
          <p:cNvSpPr/>
          <p:nvPr/>
        </p:nvSpPr>
        <p:spPr>
          <a:xfrm rot="276765">
            <a:off x="4580842" y="2611046"/>
            <a:ext cx="1333567" cy="1079931"/>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ktangel 18">
            <a:hlinkClick r:id="" action="ppaction://noaction"/>
          </p:cNvPr>
          <p:cNvSpPr/>
          <p:nvPr/>
        </p:nvSpPr>
        <p:spPr>
          <a:xfrm>
            <a:off x="3519153" y="1516750"/>
            <a:ext cx="2455552" cy="3109554"/>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League Gothic" panose="00000500000000000000" pitchFamily="50" charset="0"/>
                <a:ea typeface="+mn-ea"/>
                <a:cs typeface="+mn-cs"/>
              </a:rPr>
              <a:t>STÖRRE JOBB</a:t>
            </a:r>
          </a:p>
        </p:txBody>
      </p:sp>
      <p:pic>
        <p:nvPicPr>
          <p:cNvPr id="1026" name="Picture 2">
            <a:extLst>
              <a:ext uri="{FF2B5EF4-FFF2-40B4-BE49-F238E27FC236}">
                <a16:creationId xmlns:a16="http://schemas.microsoft.com/office/drawing/2014/main" id="{CB04638F-20F9-45AF-B013-C0BCFFDE049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7299" y="5898802"/>
            <a:ext cx="3115160" cy="49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07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text, inomhus, Plastflaska, Lösningsmedel&#10;&#10;Automatiskt genererad beskrivning">
            <a:extLst>
              <a:ext uri="{FF2B5EF4-FFF2-40B4-BE49-F238E27FC236}">
                <a16:creationId xmlns:a16="http://schemas.microsoft.com/office/drawing/2014/main" id="{36CE32D4-6F06-36E7-9801-456E631DEFA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62380" y="1603375"/>
            <a:ext cx="2873590" cy="4305300"/>
          </a:xfrm>
        </p:spPr>
      </p:pic>
      <p:pic>
        <p:nvPicPr>
          <p:cNvPr id="7" name="Bildobjekt 6" descr="En bild som visar växt, ask, kartong, Bröllopsgåvor">
            <a:extLst>
              <a:ext uri="{FF2B5EF4-FFF2-40B4-BE49-F238E27FC236}">
                <a16:creationId xmlns:a16="http://schemas.microsoft.com/office/drawing/2014/main" id="{A7545642-E6C4-0E78-8ED0-6F6A35116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509" y="0"/>
            <a:ext cx="10274862" cy="6858000"/>
          </a:xfrm>
          <a:prstGeom prst="rect">
            <a:avLst/>
          </a:prstGeom>
        </p:spPr>
      </p:pic>
      <p:pic>
        <p:nvPicPr>
          <p:cNvPr id="9" name="Bildobjekt 8" descr="En bild som visar text, inomhus, Plastflaska, Lösningsmedel">
            <a:extLst>
              <a:ext uri="{FF2B5EF4-FFF2-40B4-BE49-F238E27FC236}">
                <a16:creationId xmlns:a16="http://schemas.microsoft.com/office/drawing/2014/main" id="{EC394071-7056-B110-7ABE-6B9754CA6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2005" y="0"/>
            <a:ext cx="4577401" cy="6858000"/>
          </a:xfrm>
          <a:prstGeom prst="rect">
            <a:avLst/>
          </a:prstGeom>
        </p:spPr>
      </p:pic>
      <p:pic>
        <p:nvPicPr>
          <p:cNvPr id="3" name="Bildobjekt 2">
            <a:extLst>
              <a:ext uri="{FF2B5EF4-FFF2-40B4-BE49-F238E27FC236}">
                <a16:creationId xmlns:a16="http://schemas.microsoft.com/office/drawing/2014/main" id="{FA8187F7-988B-640D-1DD5-D17BB98AF7A6}"/>
              </a:ext>
            </a:extLst>
          </p:cNvPr>
          <p:cNvPicPr>
            <a:picLocks noChangeAspect="1"/>
          </p:cNvPicPr>
          <p:nvPr/>
        </p:nvPicPr>
        <p:blipFill>
          <a:blip r:embed="rId6"/>
          <a:stretch>
            <a:fillRect/>
          </a:stretch>
        </p:blipFill>
        <p:spPr>
          <a:xfrm>
            <a:off x="-9137" y="3639537"/>
            <a:ext cx="3671439" cy="4968613"/>
          </a:xfrm>
          <a:prstGeom prst="rect">
            <a:avLst/>
          </a:prstGeom>
        </p:spPr>
      </p:pic>
      <p:pic>
        <p:nvPicPr>
          <p:cNvPr id="6" name="Bildobjekt 5">
            <a:extLst>
              <a:ext uri="{FF2B5EF4-FFF2-40B4-BE49-F238E27FC236}">
                <a16:creationId xmlns:a16="http://schemas.microsoft.com/office/drawing/2014/main" id="{0C2EBC3F-CA5D-E1A5-FDB2-3A4AC00BF63E}"/>
              </a:ext>
            </a:extLst>
          </p:cNvPr>
          <p:cNvPicPr>
            <a:picLocks noChangeAspect="1"/>
          </p:cNvPicPr>
          <p:nvPr/>
        </p:nvPicPr>
        <p:blipFill>
          <a:blip r:embed="rId7"/>
          <a:srcRect r="3524"/>
          <a:stretch/>
        </p:blipFill>
        <p:spPr>
          <a:xfrm>
            <a:off x="0" y="-85769"/>
            <a:ext cx="3671440" cy="3841794"/>
          </a:xfrm>
          <a:prstGeom prst="rect">
            <a:avLst/>
          </a:prstGeom>
        </p:spPr>
      </p:pic>
    </p:spTree>
    <p:extLst>
      <p:ext uri="{BB962C8B-B14F-4D97-AF65-F5344CB8AC3E}">
        <p14:creationId xmlns:p14="http://schemas.microsoft.com/office/powerpoint/2010/main" val="153209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0DC5605-DB02-4EDA-A84E-BDC9A877E54F}"/>
              </a:ext>
            </a:extLst>
          </p:cNvPr>
          <p:cNvSpPr>
            <a:spLocks noGrp="1"/>
          </p:cNvSpPr>
          <p:nvPr>
            <p:ph type="title"/>
          </p:nvPr>
        </p:nvSpPr>
        <p:spPr>
          <a:xfrm>
            <a:off x="5996362" y="74510"/>
            <a:ext cx="5937725" cy="1089529"/>
          </a:xfrm>
        </p:spPr>
        <p:txBody>
          <a:bodyPr/>
          <a:lstStyle/>
          <a:p>
            <a:r>
              <a:rPr lang="sv-SE" sz="3600" b="1" dirty="0"/>
              <a:t>Billes digitala erbjudande</a:t>
            </a:r>
          </a:p>
        </p:txBody>
      </p:sp>
      <p:pic>
        <p:nvPicPr>
          <p:cNvPr id="8" name="Bildobjekt 7" descr="En bild som visar text, elektronik, inomhus&#10;&#10;Automatiskt genererad beskrivning">
            <a:extLst>
              <a:ext uri="{FF2B5EF4-FFF2-40B4-BE49-F238E27FC236}">
                <a16:creationId xmlns:a16="http://schemas.microsoft.com/office/drawing/2014/main" id="{4F520D1A-F71F-4319-B19D-1CF1CAFFAB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505" y="2635171"/>
            <a:ext cx="4118610" cy="4118610"/>
          </a:xfrm>
          <a:prstGeom prst="rect">
            <a:avLst/>
          </a:prstGeom>
        </p:spPr>
      </p:pic>
      <p:pic>
        <p:nvPicPr>
          <p:cNvPr id="10" name="Bildobjekt 9" descr="En bild som visar text, elektronik, visa&#10;&#10;Automatiskt genererad beskrivning">
            <a:extLst>
              <a:ext uri="{FF2B5EF4-FFF2-40B4-BE49-F238E27FC236}">
                <a16:creationId xmlns:a16="http://schemas.microsoft.com/office/drawing/2014/main" id="{1E0F7C82-AF92-44B6-8A6F-BCC14E3FE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517" y="-1"/>
            <a:ext cx="3651885" cy="3651885"/>
          </a:xfrm>
          <a:prstGeom prst="rect">
            <a:avLst/>
          </a:prstGeom>
        </p:spPr>
      </p:pic>
      <p:sp>
        <p:nvSpPr>
          <p:cNvPr id="11" name="Platshållare för innehåll 2">
            <a:extLst>
              <a:ext uri="{FF2B5EF4-FFF2-40B4-BE49-F238E27FC236}">
                <a16:creationId xmlns:a16="http://schemas.microsoft.com/office/drawing/2014/main" id="{9DE8170F-08CD-4D38-9845-22A3BBDE7F32}"/>
              </a:ext>
            </a:extLst>
          </p:cNvPr>
          <p:cNvSpPr>
            <a:spLocks noGrp="1"/>
          </p:cNvSpPr>
          <p:nvPr>
            <p:ph sz="half" idx="1"/>
          </p:nvPr>
        </p:nvSpPr>
        <p:spPr>
          <a:xfrm>
            <a:off x="6096000" y="1413112"/>
            <a:ext cx="5407153" cy="4791135"/>
          </a:xfrm>
        </p:spPr>
        <p:txBody>
          <a:bodyPr>
            <a:normAutofit lnSpcReduction="10000"/>
          </a:bodyPr>
          <a:lstStyle/>
          <a:p>
            <a:pPr>
              <a:buFont typeface="Arial" panose="020B0604020202020204" pitchFamily="34" charset="0"/>
              <a:buChar char="•"/>
            </a:pPr>
            <a:r>
              <a:rPr lang="sv-SE" sz="1700" b="1" dirty="0"/>
              <a:t>Webshop:</a:t>
            </a:r>
            <a:br>
              <a:rPr lang="sv-SE" sz="1700" b="1" dirty="0"/>
            </a:br>
            <a:r>
              <a:rPr lang="sv-SE" sz="1700" dirty="0"/>
              <a:t>Lagerprodukter </a:t>
            </a:r>
            <a:br>
              <a:rPr lang="sv-SE" sz="1700" dirty="0"/>
            </a:br>
            <a:r>
              <a:rPr lang="sv-SE" sz="1700" dirty="0"/>
              <a:t>Print on </a:t>
            </a:r>
            <a:r>
              <a:rPr lang="sv-SE" sz="1700" dirty="0" err="1"/>
              <a:t>demand</a:t>
            </a:r>
            <a:r>
              <a:rPr lang="sv-SE" sz="1700" dirty="0"/>
              <a:t> </a:t>
            </a:r>
            <a:br>
              <a:rPr lang="sv-SE" sz="1700" dirty="0"/>
            </a:br>
            <a:r>
              <a:rPr lang="sv-SE" sz="1700" dirty="0"/>
              <a:t>Web 2 print</a:t>
            </a:r>
            <a:br>
              <a:rPr lang="sv-SE" sz="1700" dirty="0"/>
            </a:br>
            <a:r>
              <a:rPr lang="sv-SE" sz="1700" dirty="0"/>
              <a:t>Dynamiska produkter</a:t>
            </a:r>
            <a:br>
              <a:rPr lang="sv-SE" sz="1700" dirty="0"/>
            </a:br>
            <a:r>
              <a:rPr lang="sv-SE" sz="1700" dirty="0"/>
              <a:t>Avancerad rättighetshantering</a:t>
            </a:r>
            <a:br>
              <a:rPr lang="sv-SE" sz="1700" dirty="0"/>
            </a:br>
            <a:r>
              <a:rPr lang="sv-SE" sz="1700" dirty="0"/>
              <a:t>m.m.</a:t>
            </a:r>
            <a:br>
              <a:rPr lang="sv-SE" sz="1700" dirty="0"/>
            </a:br>
            <a:endParaRPr lang="sv-SE" sz="1700" dirty="0"/>
          </a:p>
          <a:p>
            <a:pPr>
              <a:buFont typeface="Arial" panose="020B0604020202020204" pitchFamily="34" charset="0"/>
              <a:buChar char="•"/>
            </a:pPr>
            <a:r>
              <a:rPr lang="sv-SE" sz="1700" b="1" dirty="0"/>
              <a:t>Mediabas (DAM):</a:t>
            </a:r>
            <a:br>
              <a:rPr lang="sv-SE" sz="1700" dirty="0"/>
            </a:br>
            <a:r>
              <a:rPr lang="sv-SE" sz="1700" dirty="0"/>
              <a:t>Samla allt digitalt material på en plats</a:t>
            </a:r>
            <a:br>
              <a:rPr lang="sv-SE" sz="1700" dirty="0"/>
            </a:br>
            <a:endParaRPr lang="sv-SE" sz="1700" dirty="0"/>
          </a:p>
          <a:p>
            <a:pPr>
              <a:buFont typeface="Arial" panose="020B0604020202020204" pitchFamily="34" charset="0"/>
              <a:buChar char="•"/>
            </a:pPr>
            <a:r>
              <a:rPr lang="sv-SE" sz="1700" b="1" dirty="0"/>
              <a:t>Kampanjverktyg:</a:t>
            </a:r>
            <a:br>
              <a:rPr lang="sv-SE" sz="1700" b="1" dirty="0"/>
            </a:br>
            <a:r>
              <a:rPr lang="sv-SE" sz="1700" dirty="0"/>
              <a:t>En plattform som förenklar arbetet med kampanjer</a:t>
            </a:r>
            <a:br>
              <a:rPr lang="sv-SE" sz="1700" dirty="0"/>
            </a:br>
            <a:endParaRPr lang="sv-SE" sz="1700" dirty="0"/>
          </a:p>
          <a:p>
            <a:pPr>
              <a:buFont typeface="Arial" panose="020B0604020202020204" pitchFamily="34" charset="0"/>
              <a:buChar char="•"/>
            </a:pPr>
            <a:r>
              <a:rPr lang="sv-SE" sz="1700" b="1" dirty="0"/>
              <a:t>API:</a:t>
            </a:r>
            <a:br>
              <a:rPr lang="sv-SE" sz="1700" b="1" dirty="0"/>
            </a:br>
            <a:r>
              <a:rPr lang="sv-SE" sz="1700" dirty="0"/>
              <a:t>Med vårt öppna API kan man ansluta externa system till vårt ordersystem, detta för att uppnå minimal administration</a:t>
            </a:r>
            <a:br>
              <a:rPr lang="sv-SE" sz="1600" dirty="0"/>
            </a:br>
            <a:endParaRPr lang="sv-SE" dirty="0"/>
          </a:p>
          <a:p>
            <a:pPr>
              <a:buFont typeface="Arial" panose="020B0604020202020204" pitchFamily="34" charset="0"/>
              <a:buChar char="•"/>
            </a:pPr>
            <a:endParaRPr lang="sv-SE" dirty="0"/>
          </a:p>
          <a:p>
            <a:pPr>
              <a:buFont typeface="Arial" panose="020B0604020202020204" pitchFamily="34" charset="0"/>
              <a:buChar char="•"/>
            </a:pPr>
            <a:endParaRPr lang="sv-SE" dirty="0"/>
          </a:p>
          <a:p>
            <a:pPr lvl="1">
              <a:buFont typeface="Wingdings" panose="05000000000000000000" pitchFamily="2" charset="2"/>
              <a:buChar char="§"/>
            </a:pPr>
            <a:endParaRPr lang="sv-SE" b="0" i="0" dirty="0">
              <a:solidFill>
                <a:srgbClr val="222525"/>
              </a:solidFill>
              <a:effectLst/>
            </a:endParaRPr>
          </a:p>
          <a:p>
            <a:pPr lvl="1">
              <a:buFont typeface="Wingdings" panose="05000000000000000000" pitchFamily="2" charset="2"/>
              <a:buChar char="§"/>
            </a:pPr>
            <a:endParaRPr lang="sv-SE" b="0" i="0" dirty="0">
              <a:solidFill>
                <a:srgbClr val="000000"/>
              </a:solidFill>
              <a:effectLst/>
              <a:latin typeface="Leaguegothic"/>
            </a:endParaRPr>
          </a:p>
          <a:p>
            <a:pPr lvl="1">
              <a:buFont typeface="Wingdings" panose="05000000000000000000" pitchFamily="2" charset="2"/>
              <a:buChar char="§"/>
            </a:pPr>
            <a:endParaRPr lang="sv-SE" dirty="0"/>
          </a:p>
        </p:txBody>
      </p:sp>
    </p:spTree>
    <p:extLst>
      <p:ext uri="{BB962C8B-B14F-4D97-AF65-F5344CB8AC3E}">
        <p14:creationId xmlns:p14="http://schemas.microsoft.com/office/powerpoint/2010/main" val="3910024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 | Jotun">
            <a:extLst>
              <a:ext uri="{FF2B5EF4-FFF2-40B4-BE49-F238E27FC236}">
                <a16:creationId xmlns:a16="http://schemas.microsoft.com/office/drawing/2014/main" id="{9BD4E018-B5E6-472B-BBD1-D11C252652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5632" y="834300"/>
            <a:ext cx="2240003" cy="1600002"/>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739F922E-2DD5-4916-A4B8-6746FF504E78}"/>
              </a:ext>
            </a:extLst>
          </p:cNvPr>
          <p:cNvSpPr>
            <a:spLocks noGrp="1"/>
          </p:cNvSpPr>
          <p:nvPr>
            <p:ph type="title"/>
          </p:nvPr>
        </p:nvSpPr>
        <p:spPr>
          <a:xfrm>
            <a:off x="464779" y="-373291"/>
            <a:ext cx="10515600" cy="1325563"/>
          </a:xfrm>
        </p:spPr>
        <p:txBody>
          <a:bodyPr>
            <a:normAutofit/>
          </a:bodyPr>
          <a:lstStyle/>
          <a:p>
            <a:pPr algn="ctr"/>
            <a:r>
              <a:rPr lang="sv-SE" sz="3600" b="1" dirty="0"/>
              <a:t>Några kunder som nyttjar våra IT-system:</a:t>
            </a:r>
          </a:p>
        </p:txBody>
      </p:sp>
      <p:pic>
        <p:nvPicPr>
          <p:cNvPr id="1040" name="Picture 16" descr="KICKS | Nordens ledande skönhetskedja | Mynewsdesk">
            <a:extLst>
              <a:ext uri="{FF2B5EF4-FFF2-40B4-BE49-F238E27FC236}">
                <a16:creationId xmlns:a16="http://schemas.microsoft.com/office/drawing/2014/main" id="{FB29FD5A-8677-4156-BA90-F967EAF3A2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9538" y="1308831"/>
            <a:ext cx="1373594" cy="72224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Logotyp">
            <a:extLst>
              <a:ext uri="{FF2B5EF4-FFF2-40B4-BE49-F238E27FC236}">
                <a16:creationId xmlns:a16="http://schemas.microsoft.com/office/drawing/2014/main" id="{20CA2D21-BFAF-4EED-AFA0-34E9A84F2E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97456" y="4057923"/>
            <a:ext cx="2674254" cy="2807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erminalglasögon - för dig som anställd - Synsam">
            <a:extLst>
              <a:ext uri="{FF2B5EF4-FFF2-40B4-BE49-F238E27FC236}">
                <a16:creationId xmlns:a16="http://schemas.microsoft.com/office/drawing/2014/main" id="{F824D114-A73A-4C9C-A971-8C7B4BE87E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30761" y="2585191"/>
            <a:ext cx="1961780" cy="84322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DACF5882-5300-4D19-928B-38659084CE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0661" y="3924434"/>
            <a:ext cx="1851348" cy="547777"/>
          </a:xfrm>
          <a:prstGeom prst="rect">
            <a:avLst/>
          </a:prstGeom>
        </p:spPr>
      </p:pic>
      <p:pic>
        <p:nvPicPr>
          <p:cNvPr id="7" name="Bildobjekt 6">
            <a:extLst>
              <a:ext uri="{FF2B5EF4-FFF2-40B4-BE49-F238E27FC236}">
                <a16:creationId xmlns:a16="http://schemas.microsoft.com/office/drawing/2014/main" id="{F516FA76-2E20-40B4-AE75-8240113FA406}"/>
              </a:ext>
            </a:extLst>
          </p:cNvPr>
          <p:cNvPicPr>
            <a:picLocks noChangeAspect="1"/>
          </p:cNvPicPr>
          <p:nvPr/>
        </p:nvPicPr>
        <p:blipFill>
          <a:blip r:embed="rId7"/>
          <a:stretch>
            <a:fillRect/>
          </a:stretch>
        </p:blipFill>
        <p:spPr>
          <a:xfrm>
            <a:off x="8984558" y="5110522"/>
            <a:ext cx="1454183" cy="762387"/>
          </a:xfrm>
          <a:prstGeom prst="rect">
            <a:avLst/>
          </a:prstGeom>
        </p:spPr>
      </p:pic>
      <p:pic>
        <p:nvPicPr>
          <p:cNvPr id="4" name="Bildobjekt 3">
            <a:extLst>
              <a:ext uri="{FF2B5EF4-FFF2-40B4-BE49-F238E27FC236}">
                <a16:creationId xmlns:a16="http://schemas.microsoft.com/office/drawing/2014/main" id="{3BA95635-F907-42F8-8E5A-2CD5C9E3EB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52522" y="1273039"/>
            <a:ext cx="1718258" cy="722525"/>
          </a:xfrm>
          <a:prstGeom prst="rect">
            <a:avLst/>
          </a:prstGeom>
        </p:spPr>
      </p:pic>
      <p:pic>
        <p:nvPicPr>
          <p:cNvPr id="6" name="Bildobjekt 5">
            <a:extLst>
              <a:ext uri="{FF2B5EF4-FFF2-40B4-BE49-F238E27FC236}">
                <a16:creationId xmlns:a16="http://schemas.microsoft.com/office/drawing/2014/main" id="{E61B7D4B-D854-42A7-9495-DDA4D4619BE3}"/>
              </a:ext>
            </a:extLst>
          </p:cNvPr>
          <p:cNvPicPr>
            <a:picLocks noChangeAspect="1"/>
          </p:cNvPicPr>
          <p:nvPr/>
        </p:nvPicPr>
        <p:blipFill>
          <a:blip r:embed="rId9"/>
          <a:stretch>
            <a:fillRect/>
          </a:stretch>
        </p:blipFill>
        <p:spPr>
          <a:xfrm>
            <a:off x="936274" y="2591471"/>
            <a:ext cx="1198347" cy="836941"/>
          </a:xfrm>
          <a:prstGeom prst="rect">
            <a:avLst/>
          </a:prstGeom>
        </p:spPr>
      </p:pic>
      <p:pic>
        <p:nvPicPr>
          <p:cNvPr id="1026" name="Picture 2" descr="Logotyp">
            <a:extLst>
              <a:ext uri="{FF2B5EF4-FFF2-40B4-BE49-F238E27FC236}">
                <a16:creationId xmlns:a16="http://schemas.microsoft.com/office/drawing/2014/main" id="{0FF897E5-712C-2E74-8AF6-F30123D48F4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86710" y="4937179"/>
            <a:ext cx="1619249" cy="1109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typ">
            <a:extLst>
              <a:ext uri="{FF2B5EF4-FFF2-40B4-BE49-F238E27FC236}">
                <a16:creationId xmlns:a16="http://schemas.microsoft.com/office/drawing/2014/main" id="{E5EA673A-A069-8E1F-6B29-B1227ED24F2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70661" y="2563296"/>
            <a:ext cx="1851349" cy="740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typ">
            <a:extLst>
              <a:ext uri="{FF2B5EF4-FFF2-40B4-BE49-F238E27FC236}">
                <a16:creationId xmlns:a16="http://schemas.microsoft.com/office/drawing/2014/main" id="{16FF1CE7-B3FC-8619-29CD-58E80DBB266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163961" y="3883996"/>
            <a:ext cx="1095375" cy="62865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ACD201FC-F3C4-9B16-8DF8-71A009BA1ED9}"/>
              </a:ext>
            </a:extLst>
          </p:cNvPr>
          <p:cNvPicPr>
            <a:picLocks noChangeAspect="1"/>
          </p:cNvPicPr>
          <p:nvPr/>
        </p:nvPicPr>
        <p:blipFill>
          <a:blip r:embed="rId13"/>
          <a:stretch>
            <a:fillRect/>
          </a:stretch>
        </p:blipFill>
        <p:spPr>
          <a:xfrm>
            <a:off x="5891352" y="5241911"/>
            <a:ext cx="2286461" cy="406090"/>
          </a:xfrm>
          <a:prstGeom prst="rect">
            <a:avLst/>
          </a:prstGeom>
        </p:spPr>
      </p:pic>
      <p:pic>
        <p:nvPicPr>
          <p:cNvPr id="12" name="Picture 6" descr="Logotyp">
            <a:extLst>
              <a:ext uri="{FF2B5EF4-FFF2-40B4-BE49-F238E27FC236}">
                <a16:creationId xmlns:a16="http://schemas.microsoft.com/office/drawing/2014/main" id="{2000C2F5-D058-8A6B-8BBB-21BD683175E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3010" y="3785229"/>
            <a:ext cx="784874" cy="826183"/>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a:extLst>
              <a:ext uri="{FF2B5EF4-FFF2-40B4-BE49-F238E27FC236}">
                <a16:creationId xmlns:a16="http://schemas.microsoft.com/office/drawing/2014/main" id="{F19BB9AD-4C95-28F8-14FE-A349F28A1C8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53694" y="2807431"/>
            <a:ext cx="1961780" cy="391456"/>
          </a:xfrm>
          <a:prstGeom prst="rect">
            <a:avLst/>
          </a:prstGeom>
        </p:spPr>
      </p:pic>
      <p:pic>
        <p:nvPicPr>
          <p:cNvPr id="1032" name="Picture 8" descr="Logotyp">
            <a:extLst>
              <a:ext uri="{FF2B5EF4-FFF2-40B4-BE49-F238E27FC236}">
                <a16:creationId xmlns:a16="http://schemas.microsoft.com/office/drawing/2014/main" id="{F9547B45-8D6C-C70E-D1E2-F0199C17288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136224" y="1162105"/>
            <a:ext cx="1796720" cy="1020863"/>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objekt 20">
            <a:extLst>
              <a:ext uri="{FF2B5EF4-FFF2-40B4-BE49-F238E27FC236}">
                <a16:creationId xmlns:a16="http://schemas.microsoft.com/office/drawing/2014/main" id="{F6E72B11-E655-7C33-062E-5E0D3124EA0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2068" y="5291009"/>
            <a:ext cx="1619249" cy="455659"/>
          </a:xfrm>
          <a:prstGeom prst="rect">
            <a:avLst/>
          </a:prstGeom>
        </p:spPr>
      </p:pic>
    </p:spTree>
    <p:extLst>
      <p:ext uri="{BB962C8B-B14F-4D97-AF65-F5344CB8AC3E}">
        <p14:creationId xmlns:p14="http://schemas.microsoft.com/office/powerpoint/2010/main" val="716285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descr="En bild som visar person, konst, inomhus, barn&#10;&#10;AI-genererat innehåll kan vara felaktigt.">
            <a:extLst>
              <a:ext uri="{FF2B5EF4-FFF2-40B4-BE49-F238E27FC236}">
                <a16:creationId xmlns:a16="http://schemas.microsoft.com/office/drawing/2014/main" id="{7F6227BC-401E-B361-24A4-ACBC23BA1E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
        <p:nvSpPr>
          <p:cNvPr id="6" name="Rubrik 5">
            <a:extLst>
              <a:ext uri="{FF2B5EF4-FFF2-40B4-BE49-F238E27FC236}">
                <a16:creationId xmlns:a16="http://schemas.microsoft.com/office/drawing/2014/main" id="{C0C3CAB7-62FB-2844-62E7-5A5A2D9889CE}"/>
              </a:ext>
            </a:extLst>
          </p:cNvPr>
          <p:cNvSpPr>
            <a:spLocks noGrp="1"/>
          </p:cNvSpPr>
          <p:nvPr>
            <p:ph type="title"/>
          </p:nvPr>
        </p:nvSpPr>
        <p:spPr>
          <a:xfrm>
            <a:off x="3634448" y="1823047"/>
            <a:ext cx="9875520" cy="3299902"/>
          </a:xfrm>
        </p:spPr>
        <p:txBody>
          <a:bodyPr vert="horz" lIns="91440" tIns="45720" rIns="91440" bIns="45720" rtlCol="0" anchor="b">
            <a:normAutofit/>
          </a:bodyPr>
          <a:lstStyle/>
          <a:p>
            <a:r>
              <a:rPr lang="en-US" sz="8200" dirty="0" err="1"/>
              <a:t>Yrkesroller</a:t>
            </a:r>
            <a:endParaRPr lang="en-US" sz="8200" dirty="0"/>
          </a:p>
        </p:txBody>
      </p:sp>
    </p:spTree>
    <p:extLst>
      <p:ext uri="{BB962C8B-B14F-4D97-AF65-F5344CB8AC3E}">
        <p14:creationId xmlns:p14="http://schemas.microsoft.com/office/powerpoint/2010/main" val="412674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382852B-7058-3E14-EE72-13B123039430}"/>
              </a:ext>
            </a:extLst>
          </p:cNvPr>
          <p:cNvSpPr>
            <a:spLocks noGrp="1"/>
          </p:cNvSpPr>
          <p:nvPr>
            <p:ph idx="1"/>
          </p:nvPr>
        </p:nvSpPr>
        <p:spPr/>
        <p:txBody>
          <a:bodyPr/>
          <a:lstStyle/>
          <a:p>
            <a:pPr marL="0" indent="0" algn="l">
              <a:buNone/>
            </a:pPr>
            <a:r>
              <a:rPr lang="sv-SE" sz="2400" b="0" i="0" dirty="0">
                <a:solidFill>
                  <a:srgbClr val="000000"/>
                </a:solidFill>
                <a:effectLst/>
              </a:rPr>
              <a:t>Förberedelse innan tryck</a:t>
            </a:r>
          </a:p>
          <a:p>
            <a:pPr marL="0" indent="0" algn="l">
              <a:buNone/>
            </a:pPr>
            <a:endParaRPr lang="sv-SE" sz="2400" b="0" i="0" dirty="0">
              <a:solidFill>
                <a:srgbClr val="000000"/>
              </a:solidFill>
              <a:effectLst/>
            </a:endParaRPr>
          </a:p>
          <a:p>
            <a:r>
              <a:rPr lang="sv-SE" sz="2400" b="0" i="0" dirty="0">
                <a:solidFill>
                  <a:srgbClr val="000000"/>
                </a:solidFill>
                <a:effectLst/>
              </a:rPr>
              <a:t>Färdigställa dokument som ska tryckas. </a:t>
            </a:r>
          </a:p>
          <a:p>
            <a:r>
              <a:rPr lang="sv-SE" sz="2400" b="0" i="0" dirty="0">
                <a:solidFill>
                  <a:srgbClr val="000000"/>
                </a:solidFill>
                <a:effectLst/>
              </a:rPr>
              <a:t>Material kommer ofta digitalt, men även fotografier och tidigare tryck som behöver scannas in. </a:t>
            </a:r>
            <a:endParaRPr lang="sv-SE" sz="2400" dirty="0">
              <a:solidFill>
                <a:srgbClr val="000000"/>
              </a:solidFill>
            </a:endParaRPr>
          </a:p>
          <a:p>
            <a:r>
              <a:rPr lang="sv-SE" sz="2400" b="0" i="0" dirty="0">
                <a:solidFill>
                  <a:srgbClr val="000000"/>
                </a:solidFill>
                <a:effectLst/>
              </a:rPr>
              <a:t>Ombrytning (layout) och utskjutning (sidplanering) för att själva tryckarken ska läggas upp i tryckpressen på bästa sätt. </a:t>
            </a:r>
          </a:p>
          <a:p>
            <a:r>
              <a:rPr lang="sv-SE" sz="2400" b="0" i="0" dirty="0">
                <a:solidFill>
                  <a:srgbClr val="000000"/>
                </a:solidFill>
                <a:effectLst/>
              </a:rPr>
              <a:t>Goda kunskaper inom färghantering.</a:t>
            </a:r>
          </a:p>
          <a:p>
            <a:endParaRPr lang="sv-SE" dirty="0"/>
          </a:p>
        </p:txBody>
      </p:sp>
      <p:sp>
        <p:nvSpPr>
          <p:cNvPr id="4" name="Rubrik 5">
            <a:extLst>
              <a:ext uri="{FF2B5EF4-FFF2-40B4-BE49-F238E27FC236}">
                <a16:creationId xmlns:a16="http://schemas.microsoft.com/office/drawing/2014/main" id="{97E5AF58-450D-77E4-9378-856A012C654D}"/>
              </a:ext>
            </a:extLst>
          </p:cNvPr>
          <p:cNvSpPr>
            <a:spLocks noGrp="1"/>
          </p:cNvSpPr>
          <p:nvPr>
            <p:ph type="title"/>
          </p:nvPr>
        </p:nvSpPr>
        <p:spPr>
          <a:xfrm>
            <a:off x="838200" y="529509"/>
            <a:ext cx="10515600" cy="1679432"/>
          </a:xfrm>
        </p:spPr>
        <p:txBody>
          <a:bodyPr vert="horz" lIns="91440" tIns="45720" rIns="91440" bIns="45720" rtlCol="0" anchor="b">
            <a:noAutofit/>
          </a:bodyPr>
          <a:lstStyle/>
          <a:p>
            <a:pPr marL="0" indent="0" algn="l">
              <a:buNone/>
            </a:pP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br>
              <a:rPr lang="sv-SE" b="0" i="0" dirty="0">
                <a:solidFill>
                  <a:srgbClr val="000000"/>
                </a:solidFill>
                <a:effectLst/>
              </a:rPr>
            </a:br>
            <a:r>
              <a:rPr lang="sv-SE" b="0" i="0" dirty="0">
                <a:solidFill>
                  <a:srgbClr val="000000"/>
                </a:solidFill>
                <a:effectLst/>
              </a:rPr>
              <a:t>Prepressoperatör/</a:t>
            </a:r>
            <a:r>
              <a:rPr lang="sv-SE" b="0" i="0" dirty="0" err="1">
                <a:solidFill>
                  <a:srgbClr val="000000"/>
                </a:solidFill>
                <a:effectLst/>
              </a:rPr>
              <a:t>Originalare</a:t>
            </a:r>
            <a:br>
              <a:rPr lang="sv-SE" b="0" i="0" dirty="0">
                <a:solidFill>
                  <a:srgbClr val="000000"/>
                </a:solidFill>
                <a:effectLst/>
              </a:rPr>
            </a:br>
            <a:endParaRPr lang="sv-SE" b="0" i="0" dirty="0">
              <a:solidFill>
                <a:srgbClr val="000000"/>
              </a:solidFill>
              <a:effectLst/>
            </a:endParaRPr>
          </a:p>
        </p:txBody>
      </p:sp>
    </p:spTree>
    <p:extLst>
      <p:ext uri="{BB962C8B-B14F-4D97-AF65-F5344CB8AC3E}">
        <p14:creationId xmlns:p14="http://schemas.microsoft.com/office/powerpoint/2010/main" val="667557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595B4-0CC9-0546-48AF-87A9701F3532}"/>
              </a:ext>
            </a:extLst>
          </p:cNvPr>
          <p:cNvSpPr>
            <a:spLocks noGrp="1"/>
          </p:cNvSpPr>
          <p:nvPr>
            <p:ph type="title"/>
          </p:nvPr>
        </p:nvSpPr>
        <p:spPr/>
        <p:txBody>
          <a:bodyPr/>
          <a:lstStyle/>
          <a:p>
            <a:r>
              <a:rPr lang="sv-SE" b="0" i="0" dirty="0">
                <a:solidFill>
                  <a:srgbClr val="000000"/>
                </a:solidFill>
                <a:effectLst/>
              </a:rPr>
              <a:t>Tryckare/Printoperatör</a:t>
            </a:r>
            <a:endParaRPr lang="sv-SE" dirty="0"/>
          </a:p>
        </p:txBody>
      </p:sp>
      <p:sp>
        <p:nvSpPr>
          <p:cNvPr id="3" name="Platshållare för innehåll 2">
            <a:extLst>
              <a:ext uri="{FF2B5EF4-FFF2-40B4-BE49-F238E27FC236}">
                <a16:creationId xmlns:a16="http://schemas.microsoft.com/office/drawing/2014/main" id="{96E9E444-C3BF-A709-A5AE-BAAACBE02958}"/>
              </a:ext>
            </a:extLst>
          </p:cNvPr>
          <p:cNvSpPr>
            <a:spLocks noGrp="1"/>
          </p:cNvSpPr>
          <p:nvPr>
            <p:ph idx="1"/>
          </p:nvPr>
        </p:nvSpPr>
        <p:spPr/>
        <p:txBody>
          <a:bodyPr>
            <a:normAutofit/>
          </a:bodyPr>
          <a:lstStyle/>
          <a:p>
            <a:pPr algn="l">
              <a:buNone/>
            </a:pPr>
            <a:r>
              <a:rPr lang="sv-SE" sz="2400" i="0" dirty="0">
                <a:solidFill>
                  <a:srgbClr val="000000"/>
                </a:solidFill>
                <a:effectLst/>
              </a:rPr>
              <a:t>Från digital PDF till trycksak</a:t>
            </a:r>
          </a:p>
          <a:p>
            <a:pPr algn="l">
              <a:buNone/>
            </a:pPr>
            <a:endParaRPr lang="sv-SE" sz="2400" i="0" dirty="0">
              <a:solidFill>
                <a:srgbClr val="000000"/>
              </a:solidFill>
              <a:effectLst/>
            </a:endParaRPr>
          </a:p>
          <a:p>
            <a:r>
              <a:rPr lang="sv-SE" sz="2400" b="0" i="0" dirty="0">
                <a:solidFill>
                  <a:srgbClr val="000000"/>
                </a:solidFill>
                <a:effectLst/>
              </a:rPr>
              <a:t>I trycket är det viktigt att se till att tryckpressen/printern fungerar som den ska och att färgen kommer på papper med kvalitet anpassad efter kundens behov och önskemål. </a:t>
            </a:r>
          </a:p>
          <a:p>
            <a:endParaRPr lang="sv-SE" sz="2400" dirty="0">
              <a:solidFill>
                <a:srgbClr val="000000"/>
              </a:solidFill>
            </a:endParaRPr>
          </a:p>
          <a:p>
            <a:r>
              <a:rPr lang="sv-SE" sz="2400" b="0" i="0" dirty="0">
                <a:solidFill>
                  <a:srgbClr val="000000"/>
                </a:solidFill>
                <a:effectLst/>
              </a:rPr>
              <a:t>En tryckpress idag är en högteknologisk maskin som kräver utbildning</a:t>
            </a:r>
          </a:p>
          <a:p>
            <a:endParaRPr lang="sv-SE" sz="2400" dirty="0">
              <a:solidFill>
                <a:srgbClr val="000000"/>
              </a:solidFill>
            </a:endParaRPr>
          </a:p>
          <a:p>
            <a:r>
              <a:rPr lang="sv-SE" sz="2400" b="0" i="0" dirty="0">
                <a:solidFill>
                  <a:srgbClr val="000000"/>
                </a:solidFill>
                <a:effectLst/>
              </a:rPr>
              <a:t>De vanligaste tryckteknikerna idag är offset-, digital- och </a:t>
            </a:r>
            <a:r>
              <a:rPr lang="sv-SE" sz="2400" b="0" i="0" dirty="0" err="1">
                <a:solidFill>
                  <a:srgbClr val="000000"/>
                </a:solidFill>
                <a:effectLst/>
              </a:rPr>
              <a:t>flexotryck</a:t>
            </a:r>
            <a:endParaRPr lang="sv-SE" sz="2400" b="0" i="0" dirty="0">
              <a:solidFill>
                <a:srgbClr val="000000"/>
              </a:solidFill>
              <a:effectLst/>
            </a:endParaRPr>
          </a:p>
          <a:p>
            <a:pPr marL="0" indent="0" algn="l">
              <a:buNone/>
            </a:pPr>
            <a:endParaRPr lang="sv-SE" dirty="0">
              <a:solidFill>
                <a:srgbClr val="000000"/>
              </a:solidFill>
              <a:latin typeface="syne"/>
            </a:endParaRPr>
          </a:p>
          <a:p>
            <a:endParaRPr lang="sv-SE" dirty="0"/>
          </a:p>
        </p:txBody>
      </p:sp>
    </p:spTree>
    <p:extLst>
      <p:ext uri="{BB962C8B-B14F-4D97-AF65-F5344CB8AC3E}">
        <p14:creationId xmlns:p14="http://schemas.microsoft.com/office/powerpoint/2010/main" val="11528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E612E-188A-5289-2627-F26B4E14B387}"/>
              </a:ext>
            </a:extLst>
          </p:cNvPr>
          <p:cNvSpPr>
            <a:spLocks noGrp="1"/>
          </p:cNvSpPr>
          <p:nvPr>
            <p:ph type="title"/>
          </p:nvPr>
        </p:nvSpPr>
        <p:spPr/>
        <p:txBody>
          <a:bodyPr>
            <a:noAutofit/>
          </a:bodyPr>
          <a:lstStyle/>
          <a:p>
            <a:br>
              <a:rPr lang="sv-SE" b="0" i="0" dirty="0">
                <a:solidFill>
                  <a:srgbClr val="000000"/>
                </a:solidFill>
                <a:effectLst/>
              </a:rPr>
            </a:br>
            <a:r>
              <a:rPr lang="sv-SE" b="0" i="0" dirty="0" err="1">
                <a:solidFill>
                  <a:srgbClr val="000000"/>
                </a:solidFill>
                <a:effectLst/>
              </a:rPr>
              <a:t>Efterbehandlare</a:t>
            </a:r>
            <a:r>
              <a:rPr lang="sv-SE" b="0" i="0" dirty="0">
                <a:solidFill>
                  <a:srgbClr val="000000"/>
                </a:solidFill>
                <a:effectLst/>
              </a:rPr>
              <a:t>/Bokbindare</a:t>
            </a:r>
            <a:br>
              <a:rPr lang="sv-SE" b="0" i="0" dirty="0">
                <a:solidFill>
                  <a:srgbClr val="000000"/>
                </a:solidFill>
                <a:effectLst/>
              </a:rPr>
            </a:br>
            <a:endParaRPr lang="sv-SE" dirty="0"/>
          </a:p>
        </p:txBody>
      </p:sp>
      <p:sp>
        <p:nvSpPr>
          <p:cNvPr id="3" name="Platshållare för innehåll 2">
            <a:extLst>
              <a:ext uri="{FF2B5EF4-FFF2-40B4-BE49-F238E27FC236}">
                <a16:creationId xmlns:a16="http://schemas.microsoft.com/office/drawing/2014/main" id="{3CD26379-94BD-2663-D365-ECBB06A7435F}"/>
              </a:ext>
            </a:extLst>
          </p:cNvPr>
          <p:cNvSpPr>
            <a:spLocks noGrp="1"/>
          </p:cNvSpPr>
          <p:nvPr>
            <p:ph idx="1"/>
          </p:nvPr>
        </p:nvSpPr>
        <p:spPr>
          <a:xfrm>
            <a:off x="838200" y="1602769"/>
            <a:ext cx="10997630" cy="5178176"/>
          </a:xfrm>
        </p:spPr>
        <p:txBody>
          <a:bodyPr>
            <a:normAutofit/>
          </a:bodyPr>
          <a:lstStyle/>
          <a:p>
            <a:pPr algn="l">
              <a:buNone/>
            </a:pPr>
            <a:r>
              <a:rPr lang="sv-SE" sz="2400" i="0" dirty="0">
                <a:solidFill>
                  <a:srgbClr val="000000"/>
                </a:solidFill>
                <a:effectLst/>
              </a:rPr>
              <a:t>Efterbehandling: Lackering, foliering, bindning m.m.</a:t>
            </a:r>
          </a:p>
          <a:p>
            <a:pPr>
              <a:buNone/>
            </a:pPr>
            <a:endParaRPr lang="sv-SE" sz="2400" b="0" i="0" dirty="0">
              <a:solidFill>
                <a:srgbClr val="000000"/>
              </a:solidFill>
              <a:effectLst/>
            </a:endParaRPr>
          </a:p>
          <a:p>
            <a:r>
              <a:rPr lang="sv-SE" sz="2400" b="0" i="0" dirty="0">
                <a:solidFill>
                  <a:srgbClr val="000000"/>
                </a:solidFill>
                <a:effectLst/>
              </a:rPr>
              <a:t>Efterbehandlingen (även kallat ”binderiet” från bokbinderi) är det sista som görs på tryckeriet. </a:t>
            </a:r>
          </a:p>
          <a:p>
            <a:endParaRPr lang="sv-SE" sz="2400" b="0" i="0" dirty="0">
              <a:solidFill>
                <a:srgbClr val="000000"/>
              </a:solidFill>
              <a:effectLst/>
            </a:endParaRPr>
          </a:p>
          <a:p>
            <a:r>
              <a:rPr lang="sv-SE" sz="2400" b="0" i="0" dirty="0">
                <a:solidFill>
                  <a:srgbClr val="000000"/>
                </a:solidFill>
                <a:effectLst/>
              </a:rPr>
              <a:t>Färdigställa det som behöver göras med trycksakerna när det lämnar</a:t>
            </a:r>
            <a:r>
              <a:rPr lang="sv-SE" sz="2400" dirty="0">
                <a:solidFill>
                  <a:srgbClr val="000000"/>
                </a:solidFill>
              </a:rPr>
              <a:t> tryckpressen.</a:t>
            </a:r>
            <a:r>
              <a:rPr lang="sv-SE" sz="2400" b="0" i="0" dirty="0">
                <a:solidFill>
                  <a:srgbClr val="000000"/>
                </a:solidFill>
                <a:effectLst/>
              </a:rPr>
              <a:t> </a:t>
            </a:r>
          </a:p>
          <a:p>
            <a:endParaRPr lang="sv-SE" sz="2400" b="0" i="0" dirty="0">
              <a:solidFill>
                <a:srgbClr val="000000"/>
              </a:solidFill>
              <a:effectLst/>
            </a:endParaRPr>
          </a:p>
          <a:p>
            <a:r>
              <a:rPr lang="sv-SE" sz="2400" b="0" i="0" dirty="0">
                <a:solidFill>
                  <a:srgbClr val="000000"/>
                </a:solidFill>
                <a:effectLst/>
              </a:rPr>
              <a:t>Binda ihop böcker, häfta broschyrer, laminera omslag och mycket mer.</a:t>
            </a:r>
          </a:p>
          <a:p>
            <a:endParaRPr lang="sv-SE" sz="2400" b="0" i="0" dirty="0">
              <a:solidFill>
                <a:srgbClr val="000000"/>
              </a:solidFill>
              <a:effectLst/>
            </a:endParaRPr>
          </a:p>
          <a:p>
            <a:r>
              <a:rPr lang="sv-SE" sz="2400" b="0" i="0" dirty="0">
                <a:solidFill>
                  <a:srgbClr val="000000"/>
                </a:solidFill>
                <a:effectLst/>
              </a:rPr>
              <a:t>Distribution sköter tryckeriet själva</a:t>
            </a:r>
            <a:r>
              <a:rPr lang="sv-SE" sz="2400" dirty="0">
                <a:solidFill>
                  <a:srgbClr val="000000"/>
                </a:solidFill>
              </a:rPr>
              <a:t> eller med </a:t>
            </a:r>
            <a:r>
              <a:rPr lang="sv-SE" sz="2400" b="0" i="0" dirty="0">
                <a:solidFill>
                  <a:srgbClr val="000000"/>
                </a:solidFill>
                <a:effectLst/>
              </a:rPr>
              <a:t>hjälp av distributionsfirma.</a:t>
            </a:r>
          </a:p>
          <a:p>
            <a:endParaRPr lang="sv-SE" dirty="0"/>
          </a:p>
        </p:txBody>
      </p:sp>
    </p:spTree>
    <p:extLst>
      <p:ext uri="{BB962C8B-B14F-4D97-AF65-F5344CB8AC3E}">
        <p14:creationId xmlns:p14="http://schemas.microsoft.com/office/powerpoint/2010/main" val="45300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7C0D2-7FC1-2B64-E9E0-D1521E1B6A75}"/>
              </a:ext>
            </a:extLst>
          </p:cNvPr>
          <p:cNvSpPr>
            <a:spLocks noGrp="1"/>
          </p:cNvSpPr>
          <p:nvPr>
            <p:ph type="title"/>
          </p:nvPr>
        </p:nvSpPr>
        <p:spPr/>
        <p:txBody>
          <a:bodyPr/>
          <a:lstStyle/>
          <a:p>
            <a:r>
              <a:rPr lang="sv-SE" dirty="0"/>
              <a:t>Övriga roller på ett tryckeri</a:t>
            </a:r>
          </a:p>
        </p:txBody>
      </p:sp>
      <p:sp>
        <p:nvSpPr>
          <p:cNvPr id="3" name="Platshållare för innehåll 2">
            <a:extLst>
              <a:ext uri="{FF2B5EF4-FFF2-40B4-BE49-F238E27FC236}">
                <a16:creationId xmlns:a16="http://schemas.microsoft.com/office/drawing/2014/main" id="{3DC81B0B-30EC-E914-1164-F51B258AE0DF}"/>
              </a:ext>
            </a:extLst>
          </p:cNvPr>
          <p:cNvSpPr>
            <a:spLocks noGrp="1"/>
          </p:cNvSpPr>
          <p:nvPr>
            <p:ph idx="1"/>
          </p:nvPr>
        </p:nvSpPr>
        <p:spPr>
          <a:xfrm>
            <a:off x="838200" y="1692063"/>
            <a:ext cx="10515600" cy="4924496"/>
          </a:xfrm>
        </p:spPr>
        <p:txBody>
          <a:bodyPr>
            <a:normAutofit fontScale="85000" lnSpcReduction="20000"/>
          </a:bodyPr>
          <a:lstStyle/>
          <a:p>
            <a:pPr algn="l">
              <a:buFont typeface="Arial" panose="020B0604020202020204" pitchFamily="34" charset="0"/>
              <a:buChar char="•"/>
            </a:pPr>
            <a:r>
              <a:rPr lang="sv-SE" b="0" i="0" dirty="0">
                <a:solidFill>
                  <a:srgbClr val="000000"/>
                </a:solidFill>
                <a:effectLst/>
              </a:rPr>
              <a:t>Arbetsledare </a:t>
            </a:r>
          </a:p>
          <a:p>
            <a:pPr algn="l">
              <a:buFont typeface="Arial" panose="020B0604020202020204" pitchFamily="34" charset="0"/>
              <a:buChar char="•"/>
            </a:pPr>
            <a:r>
              <a:rPr lang="sv-SE" b="0" i="0" dirty="0">
                <a:solidFill>
                  <a:srgbClr val="000000"/>
                </a:solidFill>
                <a:effectLst/>
              </a:rPr>
              <a:t>Fabrikschef</a:t>
            </a:r>
          </a:p>
          <a:p>
            <a:r>
              <a:rPr lang="sv-SE" b="0" i="0" dirty="0">
                <a:solidFill>
                  <a:srgbClr val="000000"/>
                </a:solidFill>
                <a:effectLst/>
              </a:rPr>
              <a:t>Produktionschef</a:t>
            </a:r>
          </a:p>
          <a:p>
            <a:pPr algn="l">
              <a:buFont typeface="Arial" panose="020B0604020202020204" pitchFamily="34" charset="0"/>
              <a:buChar char="•"/>
            </a:pPr>
            <a:r>
              <a:rPr lang="sv-SE" b="0" i="0" dirty="0">
                <a:solidFill>
                  <a:srgbClr val="000000"/>
                </a:solidFill>
                <a:effectLst/>
              </a:rPr>
              <a:t>Projektledare</a:t>
            </a:r>
          </a:p>
          <a:p>
            <a:pPr algn="l">
              <a:buFont typeface="Arial" panose="020B0604020202020204" pitchFamily="34" charset="0"/>
              <a:buChar char="•"/>
            </a:pPr>
            <a:r>
              <a:rPr lang="sv-SE" b="0" i="0" dirty="0">
                <a:solidFill>
                  <a:srgbClr val="000000"/>
                </a:solidFill>
                <a:effectLst/>
              </a:rPr>
              <a:t>Säljare</a:t>
            </a:r>
          </a:p>
          <a:p>
            <a:pPr algn="l">
              <a:buFont typeface="Arial" panose="020B0604020202020204" pitchFamily="34" charset="0"/>
              <a:buChar char="•"/>
            </a:pPr>
            <a:r>
              <a:rPr lang="sv-SE" b="0" i="0" dirty="0">
                <a:solidFill>
                  <a:srgbClr val="000000"/>
                </a:solidFill>
                <a:effectLst/>
              </a:rPr>
              <a:t>Administratör/ekonom</a:t>
            </a:r>
          </a:p>
          <a:p>
            <a:pPr algn="l">
              <a:buFont typeface="Arial" panose="020B0604020202020204" pitchFamily="34" charset="0"/>
              <a:buChar char="•"/>
            </a:pPr>
            <a:r>
              <a:rPr lang="sv-SE" b="0" i="0" dirty="0">
                <a:solidFill>
                  <a:srgbClr val="000000"/>
                </a:solidFill>
                <a:effectLst/>
              </a:rPr>
              <a:t>Försäljningschef</a:t>
            </a:r>
          </a:p>
          <a:p>
            <a:pPr algn="l">
              <a:buFont typeface="Arial" panose="020B0604020202020204" pitchFamily="34" charset="0"/>
              <a:buChar char="•"/>
            </a:pPr>
            <a:r>
              <a:rPr lang="sv-SE" b="0" i="0" dirty="0">
                <a:solidFill>
                  <a:srgbClr val="000000"/>
                </a:solidFill>
                <a:effectLst/>
              </a:rPr>
              <a:t>Marknadschef</a:t>
            </a:r>
          </a:p>
          <a:p>
            <a:pPr algn="l">
              <a:buFont typeface="Arial" panose="020B0604020202020204" pitchFamily="34" charset="0"/>
              <a:buChar char="•"/>
            </a:pPr>
            <a:r>
              <a:rPr lang="sv-SE" b="0" i="0" dirty="0">
                <a:solidFill>
                  <a:srgbClr val="000000"/>
                </a:solidFill>
                <a:effectLst/>
              </a:rPr>
              <a:t>Miljöchef</a:t>
            </a:r>
          </a:p>
          <a:p>
            <a:pPr algn="l">
              <a:buFont typeface="Arial" panose="020B0604020202020204" pitchFamily="34" charset="0"/>
              <a:buChar char="•"/>
            </a:pPr>
            <a:r>
              <a:rPr lang="sv-SE" b="0" i="0" dirty="0">
                <a:solidFill>
                  <a:srgbClr val="000000"/>
                </a:solidFill>
                <a:effectLst/>
              </a:rPr>
              <a:t>Teknisk chef</a:t>
            </a:r>
          </a:p>
          <a:p>
            <a:r>
              <a:rPr lang="sv-SE" b="0" i="0" dirty="0">
                <a:solidFill>
                  <a:srgbClr val="000000"/>
                </a:solidFill>
                <a:effectLst/>
              </a:rPr>
              <a:t>Personalansvarig</a:t>
            </a:r>
          </a:p>
          <a:p>
            <a:r>
              <a:rPr lang="sv-SE" b="0" i="0" dirty="0">
                <a:solidFill>
                  <a:srgbClr val="000000"/>
                </a:solidFill>
                <a:effectLst/>
              </a:rPr>
              <a:t>VD</a:t>
            </a:r>
          </a:p>
          <a:p>
            <a:pPr marL="0" indent="0">
              <a:buNone/>
            </a:pPr>
            <a:endParaRPr lang="sv-SE" dirty="0"/>
          </a:p>
        </p:txBody>
      </p:sp>
      <p:pic>
        <p:nvPicPr>
          <p:cNvPr id="5" name="Bildobjekt 4" descr="En bild som visar inomhus, Tryck, ask, vägg">
            <a:extLst>
              <a:ext uri="{FF2B5EF4-FFF2-40B4-BE49-F238E27FC236}">
                <a16:creationId xmlns:a16="http://schemas.microsoft.com/office/drawing/2014/main" id="{54320609-C3F2-9090-0DCC-F169E66C9E75}"/>
              </a:ext>
            </a:extLst>
          </p:cNvPr>
          <p:cNvPicPr>
            <a:picLocks noChangeAspect="1"/>
          </p:cNvPicPr>
          <p:nvPr/>
        </p:nvPicPr>
        <p:blipFill>
          <a:blip r:embed="rId2">
            <a:extLst>
              <a:ext uri="{28A0092B-C50C-407E-A947-70E740481C1C}">
                <a14:useLocalDpi xmlns:a14="http://schemas.microsoft.com/office/drawing/2010/main" val="0"/>
              </a:ext>
            </a:extLst>
          </a:blip>
          <a:srcRect l="26495" r="27646"/>
          <a:stretch/>
        </p:blipFill>
        <p:spPr>
          <a:xfrm>
            <a:off x="7474323" y="0"/>
            <a:ext cx="4717677" cy="6858000"/>
          </a:xfrm>
          <a:prstGeom prst="rect">
            <a:avLst/>
          </a:prstGeom>
        </p:spPr>
      </p:pic>
    </p:spTree>
    <p:extLst>
      <p:ext uri="{BB962C8B-B14F-4D97-AF65-F5344CB8AC3E}">
        <p14:creationId xmlns:p14="http://schemas.microsoft.com/office/powerpoint/2010/main" val="379925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F076BC8-D308-9ED1-EAFE-00A3D1050633}"/>
              </a:ext>
            </a:extLst>
          </p:cNvPr>
          <p:cNvSpPr>
            <a:spLocks noGrp="1"/>
          </p:cNvSpPr>
          <p:nvPr>
            <p:ph type="body" idx="1"/>
          </p:nvPr>
        </p:nvSpPr>
        <p:spPr>
          <a:xfrm>
            <a:off x="838200" y="2298235"/>
            <a:ext cx="6096856" cy="4351338"/>
          </a:xfrm>
        </p:spPr>
        <p:txBody>
          <a:bodyPr>
            <a:normAutofit/>
          </a:bodyPr>
          <a:lstStyle/>
          <a:p>
            <a:r>
              <a:rPr lang="sv-SE" sz="2400" dirty="0"/>
              <a:t>Printoperatör</a:t>
            </a:r>
          </a:p>
          <a:p>
            <a:r>
              <a:rPr lang="sv-SE" sz="2400" dirty="0" err="1"/>
              <a:t>Efterbehandlare</a:t>
            </a:r>
            <a:r>
              <a:rPr lang="sv-SE" sz="2400" dirty="0"/>
              <a:t>: Falsare, skärare, limbindare och klammeroperatör</a:t>
            </a:r>
          </a:p>
          <a:p>
            <a:r>
              <a:rPr lang="sv-SE" sz="2400" dirty="0"/>
              <a:t>Distribution: Adressering, distribution och </a:t>
            </a:r>
            <a:r>
              <a:rPr lang="sv-SE" sz="2400" dirty="0" err="1"/>
              <a:t>kuvertering</a:t>
            </a:r>
            <a:endParaRPr lang="sv-SE" sz="2400" dirty="0"/>
          </a:p>
          <a:p>
            <a:r>
              <a:rPr lang="sv-SE" sz="2400" dirty="0"/>
              <a:t>Logistik</a:t>
            </a:r>
          </a:p>
          <a:p>
            <a:endParaRPr lang="sv-SE" sz="2400" dirty="0"/>
          </a:p>
          <a:p>
            <a:r>
              <a:rPr lang="sv-SE" sz="2400" dirty="0"/>
              <a:t>Praktik är en bra väg in till jobb</a:t>
            </a:r>
          </a:p>
        </p:txBody>
      </p:sp>
      <p:sp>
        <p:nvSpPr>
          <p:cNvPr id="3" name="Rubrik 2">
            <a:extLst>
              <a:ext uri="{FF2B5EF4-FFF2-40B4-BE49-F238E27FC236}">
                <a16:creationId xmlns:a16="http://schemas.microsoft.com/office/drawing/2014/main" id="{D311CE6A-B6DC-0E5D-A8CA-A3711B7B867E}"/>
              </a:ext>
            </a:extLst>
          </p:cNvPr>
          <p:cNvSpPr>
            <a:spLocks noGrp="1"/>
          </p:cNvSpPr>
          <p:nvPr>
            <p:ph type="title"/>
          </p:nvPr>
        </p:nvSpPr>
        <p:spPr>
          <a:xfrm>
            <a:off x="838200" y="365125"/>
            <a:ext cx="7483867" cy="1977383"/>
          </a:xfrm>
        </p:spPr>
        <p:txBody>
          <a:bodyPr/>
          <a:lstStyle/>
          <a:p>
            <a:r>
              <a:rPr lang="sv-SE" dirty="0"/>
              <a:t>Yrkesroller direkt efter gymnasiet</a:t>
            </a:r>
          </a:p>
        </p:txBody>
      </p:sp>
      <p:pic>
        <p:nvPicPr>
          <p:cNvPr id="4" name="Bildobjekt 3" descr="En bild som visar person, klädsel, Människoansikte, inomhus">
            <a:extLst>
              <a:ext uri="{FF2B5EF4-FFF2-40B4-BE49-F238E27FC236}">
                <a16:creationId xmlns:a16="http://schemas.microsoft.com/office/drawing/2014/main" id="{9F233F8E-598B-7FF8-FAB5-292FF52796E9}"/>
              </a:ext>
            </a:extLst>
          </p:cNvPr>
          <p:cNvPicPr>
            <a:picLocks noChangeAspect="1"/>
          </p:cNvPicPr>
          <p:nvPr/>
        </p:nvPicPr>
        <p:blipFill rotWithShape="1">
          <a:blip r:embed="rId2">
            <a:extLst>
              <a:ext uri="{28A0092B-C50C-407E-A947-70E740481C1C}">
                <a14:useLocalDpi xmlns:a14="http://schemas.microsoft.com/office/drawing/2010/main" val="0"/>
              </a:ext>
            </a:extLst>
          </a:blip>
          <a:srcRect t="10414"/>
          <a:stretch/>
        </p:blipFill>
        <p:spPr>
          <a:xfrm>
            <a:off x="7243535" y="0"/>
            <a:ext cx="5062948" cy="6858000"/>
          </a:xfrm>
          <a:prstGeom prst="rect">
            <a:avLst/>
          </a:prstGeom>
        </p:spPr>
      </p:pic>
    </p:spTree>
    <p:extLst>
      <p:ext uri="{BB962C8B-B14F-4D97-AF65-F5344CB8AC3E}">
        <p14:creationId xmlns:p14="http://schemas.microsoft.com/office/powerpoint/2010/main" val="353114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2965DDD-CFE5-5237-BF4E-73BCE35162B1}"/>
              </a:ext>
            </a:extLst>
          </p:cNvPr>
          <p:cNvSpPr>
            <a:spLocks noGrp="1"/>
          </p:cNvSpPr>
          <p:nvPr>
            <p:ph type="body" idx="1"/>
          </p:nvPr>
        </p:nvSpPr>
        <p:spPr>
          <a:xfrm>
            <a:off x="838200" y="2397129"/>
            <a:ext cx="5972735" cy="4351338"/>
          </a:xfrm>
        </p:spPr>
        <p:txBody>
          <a:bodyPr>
            <a:normAutofit/>
          </a:bodyPr>
          <a:lstStyle/>
          <a:p>
            <a:r>
              <a:rPr lang="sv-SE" sz="2400" dirty="0">
                <a:sym typeface="Wingdings" panose="05000000000000000000" pitchFamily="2" charset="2"/>
              </a:rPr>
              <a:t>Få instruktioner från arbetsledare om dagens arbetsuppgifter alternativt få en överlämning av kollega om det är skiftgång</a:t>
            </a:r>
          </a:p>
          <a:p>
            <a:r>
              <a:rPr lang="sv-SE" sz="2400" dirty="0">
                <a:sym typeface="Wingdings" panose="05000000000000000000" pitchFamily="2" charset="2"/>
              </a:rPr>
              <a:t>Anpassa planeringen enligt eget tycke i den mån det är möjligt</a:t>
            </a:r>
          </a:p>
          <a:p>
            <a:r>
              <a:rPr lang="sv-SE" sz="2400" dirty="0">
                <a:sym typeface="Wingdings" panose="05000000000000000000" pitchFamily="2" charset="2"/>
              </a:rPr>
              <a:t>Producera jobb och genomföra kvalitetskontroller (stickprov)</a:t>
            </a:r>
          </a:p>
          <a:p>
            <a:r>
              <a:rPr lang="sv-SE" sz="2400" dirty="0">
                <a:sym typeface="Wingdings" panose="05000000000000000000" pitchFamily="2" charset="2"/>
              </a:rPr>
              <a:t>Ansvar för utrustning</a:t>
            </a:r>
          </a:p>
        </p:txBody>
      </p:sp>
      <p:sp>
        <p:nvSpPr>
          <p:cNvPr id="3" name="Rubrik 2">
            <a:extLst>
              <a:ext uri="{FF2B5EF4-FFF2-40B4-BE49-F238E27FC236}">
                <a16:creationId xmlns:a16="http://schemas.microsoft.com/office/drawing/2014/main" id="{7ABEB60E-B00F-4A86-2A46-C3134AB34AE2}"/>
              </a:ext>
            </a:extLst>
          </p:cNvPr>
          <p:cNvSpPr>
            <a:spLocks noGrp="1"/>
          </p:cNvSpPr>
          <p:nvPr>
            <p:ph type="title"/>
          </p:nvPr>
        </p:nvSpPr>
        <p:spPr>
          <a:xfrm>
            <a:off x="838200" y="627343"/>
            <a:ext cx="5257800" cy="1460500"/>
          </a:xfrm>
        </p:spPr>
        <p:txBody>
          <a:bodyPr/>
          <a:lstStyle/>
          <a:p>
            <a:r>
              <a:rPr lang="sv-SE" dirty="0"/>
              <a:t>Så ser en typisk arbetsdag ut</a:t>
            </a:r>
          </a:p>
        </p:txBody>
      </p:sp>
      <p:pic>
        <p:nvPicPr>
          <p:cNvPr id="4" name="Bildobjekt 3">
            <a:extLst>
              <a:ext uri="{FF2B5EF4-FFF2-40B4-BE49-F238E27FC236}">
                <a16:creationId xmlns:a16="http://schemas.microsoft.com/office/drawing/2014/main" id="{AEE1B2F8-77D6-8D9F-5FE1-09E019B2A7C8}"/>
              </a:ext>
            </a:extLst>
          </p:cNvPr>
          <p:cNvPicPr>
            <a:picLocks noChangeAspect="1"/>
          </p:cNvPicPr>
          <p:nvPr/>
        </p:nvPicPr>
        <p:blipFill>
          <a:blip r:embed="rId2"/>
          <a:srcRect l="9582" r="21447"/>
          <a:stretch/>
        </p:blipFill>
        <p:spPr>
          <a:xfrm>
            <a:off x="7100046" y="0"/>
            <a:ext cx="5091954" cy="6875604"/>
          </a:xfrm>
          <a:prstGeom prst="rect">
            <a:avLst/>
          </a:prstGeom>
        </p:spPr>
      </p:pic>
    </p:spTree>
    <p:extLst>
      <p:ext uri="{BB962C8B-B14F-4D97-AF65-F5344CB8AC3E}">
        <p14:creationId xmlns:p14="http://schemas.microsoft.com/office/powerpoint/2010/main" val="135356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CDF17E3-6E32-4E12-6A00-F27E80EFF305}"/>
              </a:ext>
            </a:extLst>
          </p:cNvPr>
          <p:cNvSpPr>
            <a:spLocks noGrp="1"/>
          </p:cNvSpPr>
          <p:nvPr>
            <p:ph type="body" idx="1"/>
          </p:nvPr>
        </p:nvSpPr>
        <p:spPr>
          <a:xfrm>
            <a:off x="629771" y="1986763"/>
            <a:ext cx="5904593" cy="3391834"/>
          </a:xfrm>
        </p:spPr>
        <p:txBody>
          <a:bodyPr>
            <a:normAutofit/>
          </a:bodyPr>
          <a:lstStyle/>
          <a:p>
            <a:pPr marL="0" indent="0">
              <a:buNone/>
            </a:pPr>
            <a:r>
              <a:rPr lang="sv-SE" sz="2000" b="0" i="1" dirty="0">
                <a:solidFill>
                  <a:srgbClr val="000000"/>
                </a:solidFill>
                <a:effectLst/>
              </a:rPr>
              <a:t>”Det är roligt att få skapa färdiga produkter!</a:t>
            </a:r>
            <a:br>
              <a:rPr lang="sv-SE" sz="2000" b="0" i="1" dirty="0">
                <a:solidFill>
                  <a:srgbClr val="000000"/>
                </a:solidFill>
                <a:effectLst/>
              </a:rPr>
            </a:br>
            <a:r>
              <a:rPr lang="sv-SE" sz="2000" b="0" i="1" dirty="0">
                <a:solidFill>
                  <a:srgbClr val="000000"/>
                </a:solidFill>
                <a:effectLst/>
              </a:rPr>
              <a:t>Och det är kul att se hur färger fungerar och </a:t>
            </a:r>
            <a:br>
              <a:rPr lang="sv-SE" sz="2000" b="0" i="1" dirty="0">
                <a:solidFill>
                  <a:srgbClr val="000000"/>
                </a:solidFill>
                <a:effectLst/>
              </a:rPr>
            </a:br>
            <a:r>
              <a:rPr lang="sv-SE" sz="2000" b="0" i="1" dirty="0">
                <a:solidFill>
                  <a:srgbClr val="000000"/>
                </a:solidFill>
                <a:effectLst/>
              </a:rPr>
              <a:t>ser ut på olika material. </a:t>
            </a:r>
          </a:p>
          <a:p>
            <a:pPr marL="0" indent="0">
              <a:buNone/>
            </a:pPr>
            <a:r>
              <a:rPr lang="sv-SE" sz="2000" b="0" i="1" dirty="0">
                <a:solidFill>
                  <a:srgbClr val="000000"/>
                </a:solidFill>
                <a:effectLst/>
              </a:rPr>
              <a:t>Hela tryckprocessen är intressant och det är häftigt att jobba med stora maskiner. Tryckpressen jag jobbar med är stor som en buss typ.</a:t>
            </a:r>
            <a:r>
              <a:rPr lang="sv-SE" sz="2000" i="1" dirty="0">
                <a:solidFill>
                  <a:srgbClr val="000000"/>
                </a:solidFill>
              </a:rPr>
              <a:t>”</a:t>
            </a:r>
            <a:endParaRPr lang="sv-SE" sz="2000" b="0" i="1" dirty="0">
              <a:solidFill>
                <a:srgbClr val="000000"/>
              </a:solidFill>
              <a:effectLst/>
            </a:endParaRPr>
          </a:p>
          <a:p>
            <a:pPr marL="0" indent="0">
              <a:buNone/>
            </a:pPr>
            <a:endParaRPr lang="sv-SE" sz="2000" i="1" dirty="0">
              <a:solidFill>
                <a:srgbClr val="000000"/>
              </a:solidFill>
              <a:latin typeface="syne"/>
            </a:endParaRPr>
          </a:p>
          <a:p>
            <a:pPr marL="0" indent="0">
              <a:buNone/>
            </a:pPr>
            <a:r>
              <a:rPr lang="sv-SE" sz="2000" b="1" i="0" dirty="0">
                <a:solidFill>
                  <a:srgbClr val="000000"/>
                </a:solidFill>
                <a:effectLst/>
              </a:rPr>
              <a:t>Mikael Johansson</a:t>
            </a:r>
            <a:br>
              <a:rPr lang="sv-SE" sz="2000" b="1" i="0" dirty="0">
                <a:solidFill>
                  <a:srgbClr val="000000"/>
                </a:solidFill>
                <a:effectLst/>
              </a:rPr>
            </a:br>
            <a:r>
              <a:rPr lang="sv-SE" sz="2000" b="0" i="0" dirty="0">
                <a:solidFill>
                  <a:srgbClr val="000000"/>
                </a:solidFill>
                <a:effectLst/>
              </a:rPr>
              <a:t>Tryckare</a:t>
            </a:r>
            <a:endParaRPr lang="sv-SE" sz="2000" b="1" i="0" dirty="0">
              <a:solidFill>
                <a:srgbClr val="000000"/>
              </a:solidFill>
              <a:effectLst/>
            </a:endParaRPr>
          </a:p>
          <a:p>
            <a:pPr marL="0" indent="0">
              <a:buNone/>
            </a:pPr>
            <a:endParaRPr lang="sv-SE" sz="2000" i="1" dirty="0"/>
          </a:p>
        </p:txBody>
      </p:sp>
      <p:pic>
        <p:nvPicPr>
          <p:cNvPr id="5" name="Bildobjekt 4" descr="En bild som visar person, klädsel, dator, inomhus&#10;&#10;AI-genererat innehåll kan vara felaktigt.">
            <a:extLst>
              <a:ext uri="{FF2B5EF4-FFF2-40B4-BE49-F238E27FC236}">
                <a16:creationId xmlns:a16="http://schemas.microsoft.com/office/drawing/2014/main" id="{9BEEE41A-2740-8FF1-8E5B-B7EEB52549D9}"/>
              </a:ext>
            </a:extLst>
          </p:cNvPr>
          <p:cNvPicPr>
            <a:picLocks noChangeAspect="1"/>
          </p:cNvPicPr>
          <p:nvPr/>
        </p:nvPicPr>
        <p:blipFill>
          <a:blip r:embed="rId2">
            <a:extLst>
              <a:ext uri="{28A0092B-C50C-407E-A947-70E740481C1C}">
                <a14:useLocalDpi xmlns:a14="http://schemas.microsoft.com/office/drawing/2010/main" val="0"/>
              </a:ext>
            </a:extLst>
          </a:blip>
          <a:srcRect l="4183" t="22492" r="7888" b="-5739"/>
          <a:stretch/>
        </p:blipFill>
        <p:spPr>
          <a:xfrm>
            <a:off x="7000126" y="0"/>
            <a:ext cx="5191874" cy="7365822"/>
          </a:xfrm>
          <a:prstGeom prst="rect">
            <a:avLst/>
          </a:prstGeom>
        </p:spPr>
      </p:pic>
    </p:spTree>
    <p:extLst>
      <p:ext uri="{BB962C8B-B14F-4D97-AF65-F5344CB8AC3E}">
        <p14:creationId xmlns:p14="http://schemas.microsoft.com/office/powerpoint/2010/main" val="85683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 papper, Pappersprodukt, bok">
            <a:extLst>
              <a:ext uri="{FF2B5EF4-FFF2-40B4-BE49-F238E27FC236}">
                <a16:creationId xmlns:a16="http://schemas.microsoft.com/office/drawing/2014/main" id="{BBB5F2C8-AEE8-62DA-4F2F-0D3D1937C1E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b="15730"/>
          <a:stretch/>
        </p:blipFill>
        <p:spPr>
          <a:xfrm>
            <a:off x="20" y="10"/>
            <a:ext cx="12191980" cy="6857990"/>
          </a:xfrm>
          <a:noFill/>
        </p:spPr>
      </p:pic>
    </p:spTree>
    <p:extLst>
      <p:ext uri="{BB962C8B-B14F-4D97-AF65-F5344CB8AC3E}">
        <p14:creationId xmlns:p14="http://schemas.microsoft.com/office/powerpoint/2010/main" val="3944183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
            <a:extLst>
              <a:ext uri="{FF2B5EF4-FFF2-40B4-BE49-F238E27FC236}">
                <a16:creationId xmlns:a16="http://schemas.microsoft.com/office/drawing/2014/main" id="{A30FD39B-65D9-9754-F70D-EC03755372B2}"/>
              </a:ext>
            </a:extLst>
          </p:cNvPr>
          <p:cNvSpPr txBox="1">
            <a:spLocks/>
          </p:cNvSpPr>
          <p:nvPr/>
        </p:nvSpPr>
        <p:spPr>
          <a:xfrm>
            <a:off x="629772" y="2027406"/>
            <a:ext cx="6068980" cy="36405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2400" b="0" i="1" dirty="0">
                <a:solidFill>
                  <a:srgbClr val="000000"/>
                </a:solidFill>
                <a:effectLst/>
              </a:rPr>
              <a:t>”Det är häftigt att se hela processen från ett vitt papper till en färdig produkt och jobbet känns viktigt. Jag samarbetar med bra kollegor och vi har kul på jobbet. </a:t>
            </a:r>
            <a:br>
              <a:rPr lang="sv-SE" sz="2400" b="0" i="1" dirty="0">
                <a:solidFill>
                  <a:srgbClr val="000000"/>
                </a:solidFill>
                <a:effectLst/>
              </a:rPr>
            </a:br>
            <a:br>
              <a:rPr lang="sv-SE" sz="2400" b="0" i="1" dirty="0">
                <a:solidFill>
                  <a:srgbClr val="000000"/>
                </a:solidFill>
                <a:effectLst/>
              </a:rPr>
            </a:br>
            <a:r>
              <a:rPr lang="sv-SE" sz="2400" b="0" i="1" dirty="0">
                <a:solidFill>
                  <a:srgbClr val="000000"/>
                </a:solidFill>
                <a:effectLst/>
              </a:rPr>
              <a:t>Jag vill lära mig mer, utvecklas och växa i företaget. Det finns så många avdelningar och utvecklingsmöjligheter. Jag drömmer om att en dag bli avdelningschef. Det vore roligt och spännande!</a:t>
            </a:r>
            <a:r>
              <a:rPr lang="sv-SE" sz="2400" i="1" dirty="0">
                <a:solidFill>
                  <a:srgbClr val="000000"/>
                </a:solidFill>
              </a:rPr>
              <a:t>”</a:t>
            </a:r>
            <a:endParaRPr lang="sv-SE" sz="2400" b="0" i="1" dirty="0">
              <a:solidFill>
                <a:srgbClr val="000000"/>
              </a:solidFill>
              <a:effectLst/>
            </a:endParaRPr>
          </a:p>
          <a:p>
            <a:pPr marL="0" indent="0">
              <a:buNone/>
            </a:pPr>
            <a:endParaRPr lang="sv-SE" sz="2200" i="1" dirty="0">
              <a:solidFill>
                <a:srgbClr val="000000"/>
              </a:solidFill>
            </a:endParaRPr>
          </a:p>
          <a:p>
            <a:pPr marL="0" indent="0">
              <a:buNone/>
            </a:pPr>
            <a:r>
              <a:rPr lang="sv-SE" sz="2200" b="1" i="0" dirty="0">
                <a:solidFill>
                  <a:srgbClr val="000000"/>
                </a:solidFill>
                <a:effectLst/>
              </a:rPr>
              <a:t>Damian </a:t>
            </a:r>
            <a:r>
              <a:rPr lang="sv-SE" sz="2200" b="1" i="0" dirty="0" err="1">
                <a:solidFill>
                  <a:srgbClr val="000000"/>
                </a:solidFill>
                <a:effectLst/>
              </a:rPr>
              <a:t>Strachota</a:t>
            </a:r>
            <a:br>
              <a:rPr lang="sv-SE" sz="2200" b="1" i="0" dirty="0">
                <a:solidFill>
                  <a:srgbClr val="000000"/>
                </a:solidFill>
                <a:effectLst/>
              </a:rPr>
            </a:br>
            <a:r>
              <a:rPr lang="sv-SE" sz="2200" b="0" i="0" dirty="0" err="1">
                <a:solidFill>
                  <a:srgbClr val="000000"/>
                </a:solidFill>
                <a:effectLst/>
              </a:rPr>
              <a:t>Efterbehandlare</a:t>
            </a:r>
            <a:endParaRPr lang="sv-SE" sz="2200" b="1" i="0" dirty="0">
              <a:solidFill>
                <a:srgbClr val="000000"/>
              </a:solidFill>
              <a:effectLst/>
            </a:endParaRPr>
          </a:p>
          <a:p>
            <a:pPr marL="0" indent="0">
              <a:buNone/>
            </a:pPr>
            <a:endParaRPr lang="sv-SE" sz="2000" dirty="0"/>
          </a:p>
        </p:txBody>
      </p:sp>
      <p:pic>
        <p:nvPicPr>
          <p:cNvPr id="16" name="Bildobjekt 15" descr="En bild som visar person, Människoansikte, klädsel, leende&#10;&#10;AI-genererat innehåll kan vara felaktigt.">
            <a:extLst>
              <a:ext uri="{FF2B5EF4-FFF2-40B4-BE49-F238E27FC236}">
                <a16:creationId xmlns:a16="http://schemas.microsoft.com/office/drawing/2014/main" id="{A9F10E4E-FD85-21A5-5EBA-7A1E1487A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112" y="0"/>
            <a:ext cx="4898888" cy="6858000"/>
          </a:xfrm>
          <a:prstGeom prst="rect">
            <a:avLst/>
          </a:prstGeom>
        </p:spPr>
      </p:pic>
    </p:spTree>
    <p:extLst>
      <p:ext uri="{BB962C8B-B14F-4D97-AF65-F5344CB8AC3E}">
        <p14:creationId xmlns:p14="http://schemas.microsoft.com/office/powerpoint/2010/main" val="1865969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EAED1-4B55-6839-5464-2EFD52C47DA0}"/>
            </a:ext>
          </a:extLst>
        </p:cNvPr>
        <p:cNvGrpSpPr/>
        <p:nvPr/>
      </p:nvGrpSpPr>
      <p:grpSpPr>
        <a:xfrm>
          <a:off x="0" y="0"/>
          <a:ext cx="0" cy="0"/>
          <a:chOff x="0" y="0"/>
          <a:chExt cx="0" cy="0"/>
        </a:xfrm>
      </p:grpSpPr>
      <p:pic>
        <p:nvPicPr>
          <p:cNvPr id="5" name="Bildobjekt 4" descr="En bild som visar person, klädsel, Människoansikte, person&#10;&#10;AI-genererat innehåll kan vara felaktigt.">
            <a:extLst>
              <a:ext uri="{FF2B5EF4-FFF2-40B4-BE49-F238E27FC236}">
                <a16:creationId xmlns:a16="http://schemas.microsoft.com/office/drawing/2014/main" id="{9D0B8DDA-09C3-9D3A-F985-1829C5710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195" y="0"/>
            <a:ext cx="4895434" cy="6856350"/>
          </a:xfrm>
          <a:prstGeom prst="rect">
            <a:avLst/>
          </a:prstGeom>
        </p:spPr>
      </p:pic>
      <p:sp>
        <p:nvSpPr>
          <p:cNvPr id="9" name="Platshållare för text 1">
            <a:extLst>
              <a:ext uri="{FF2B5EF4-FFF2-40B4-BE49-F238E27FC236}">
                <a16:creationId xmlns:a16="http://schemas.microsoft.com/office/drawing/2014/main" id="{E5E82A3D-1B9B-4A0C-D749-BD566511B8C6}"/>
              </a:ext>
            </a:extLst>
          </p:cNvPr>
          <p:cNvSpPr txBox="1">
            <a:spLocks/>
          </p:cNvSpPr>
          <p:nvPr/>
        </p:nvSpPr>
        <p:spPr>
          <a:xfrm>
            <a:off x="714382" y="2050978"/>
            <a:ext cx="6147547" cy="6292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sv-SE" sz="2000" b="0" i="1" dirty="0">
                <a:solidFill>
                  <a:srgbClr val="000000"/>
                </a:solidFill>
                <a:effectLst/>
              </a:rPr>
              <a:t>”Jag jobbar som maskinoperatör för förpackningar. Jag limmar ihop och viker olika förpackningar i en maskin. </a:t>
            </a:r>
          </a:p>
          <a:p>
            <a:pPr marL="0" indent="0">
              <a:lnSpc>
                <a:spcPct val="80000"/>
              </a:lnSpc>
              <a:buFont typeface="Arial" panose="020B0604020202020204" pitchFamily="34" charset="0"/>
              <a:buNone/>
            </a:pPr>
            <a:r>
              <a:rPr lang="sv-SE" sz="2000" b="0" i="1" dirty="0">
                <a:solidFill>
                  <a:srgbClr val="000000"/>
                </a:solidFill>
                <a:effectLst/>
              </a:rPr>
              <a:t>Det innebär mycket samarbete med de kollegor som gjort jobbet före mig. Det är en hel produktionskedja som ska fungera så det är viktigt att alla samarbetar.</a:t>
            </a:r>
          </a:p>
          <a:p>
            <a:pPr marL="0" indent="0">
              <a:lnSpc>
                <a:spcPct val="80000"/>
              </a:lnSpc>
              <a:buFont typeface="Arial" panose="020B0604020202020204" pitchFamily="34" charset="0"/>
              <a:buNone/>
            </a:pPr>
            <a:r>
              <a:rPr lang="sv-SE" sz="2000" b="0" i="1" dirty="0">
                <a:solidFill>
                  <a:srgbClr val="000000"/>
                </a:solidFill>
                <a:effectLst/>
              </a:rPr>
              <a:t>Det bästa är att jobbet innebär så mycket praktisk problemlösning. Det roligaste jag vet är att klura ut hur jag ska lyckas göra nya förpackningar och hitta nya lösningar.”</a:t>
            </a:r>
          </a:p>
          <a:p>
            <a:pPr marL="0" indent="0">
              <a:buFont typeface="Arial" panose="020B0604020202020204" pitchFamily="34" charset="0"/>
              <a:buNone/>
            </a:pPr>
            <a:endParaRPr lang="sv-SE" sz="2000" b="0" i="1" dirty="0">
              <a:solidFill>
                <a:srgbClr val="000000"/>
              </a:solidFill>
              <a:effectLst/>
            </a:endParaRPr>
          </a:p>
          <a:p>
            <a:pPr marL="0" indent="0">
              <a:buFont typeface="Arial" panose="020B0604020202020204" pitchFamily="34" charset="0"/>
              <a:buNone/>
            </a:pPr>
            <a:r>
              <a:rPr lang="sv-SE" sz="2000" b="1" i="0" dirty="0">
                <a:solidFill>
                  <a:srgbClr val="000000"/>
                </a:solidFill>
                <a:effectLst/>
              </a:rPr>
              <a:t>Martin Murmester</a:t>
            </a:r>
            <a:br>
              <a:rPr lang="sv-SE" sz="2000" b="1" i="0" dirty="0">
                <a:solidFill>
                  <a:srgbClr val="000000"/>
                </a:solidFill>
                <a:effectLst/>
              </a:rPr>
            </a:br>
            <a:r>
              <a:rPr lang="sv-SE" sz="2000" i="0" dirty="0">
                <a:solidFill>
                  <a:srgbClr val="000000"/>
                </a:solidFill>
                <a:effectLst/>
              </a:rPr>
              <a:t>Maskinoperatör</a:t>
            </a:r>
          </a:p>
          <a:p>
            <a:pPr marL="0" indent="0">
              <a:buFont typeface="Arial" panose="020B0604020202020204" pitchFamily="34" charset="0"/>
              <a:buNone/>
            </a:pPr>
            <a:endParaRPr lang="sv-SE" sz="2000" i="1" dirty="0"/>
          </a:p>
        </p:txBody>
      </p:sp>
    </p:spTree>
    <p:extLst>
      <p:ext uri="{BB962C8B-B14F-4D97-AF65-F5344CB8AC3E}">
        <p14:creationId xmlns:p14="http://schemas.microsoft.com/office/powerpoint/2010/main" val="2889979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94791B0-A967-12C6-1CCA-34A72AC74CB3}"/>
              </a:ext>
            </a:extLst>
          </p:cNvPr>
          <p:cNvSpPr>
            <a:spLocks noGrp="1"/>
          </p:cNvSpPr>
          <p:nvPr>
            <p:ph idx="1"/>
          </p:nvPr>
        </p:nvSpPr>
        <p:spPr>
          <a:xfrm>
            <a:off x="687512" y="2207505"/>
            <a:ext cx="5408488" cy="2969612"/>
          </a:xfrm>
        </p:spPr>
        <p:txBody>
          <a:bodyPr>
            <a:normAutofit/>
          </a:bodyPr>
          <a:lstStyle/>
          <a:p>
            <a:pPr marL="0" indent="0">
              <a:lnSpc>
                <a:spcPct val="80000"/>
              </a:lnSpc>
              <a:buNone/>
            </a:pPr>
            <a:r>
              <a:rPr lang="sv-SE" sz="2000" i="1" dirty="0"/>
              <a:t>” Det händer mycket i utvecklingen av nya maskiner och det finns alltid något nytt att lära sig. </a:t>
            </a:r>
            <a:br>
              <a:rPr lang="sv-SE" sz="2000" i="1" dirty="0"/>
            </a:br>
            <a:br>
              <a:rPr lang="sv-SE" sz="2000" i="1" dirty="0"/>
            </a:br>
            <a:r>
              <a:rPr lang="sv-SE" sz="2000" i="1" dirty="0"/>
              <a:t>Många av maskinerna klarar så mycket själva vilket ger möjlighet att göra flera olika saker på tryckeriet”.</a:t>
            </a:r>
          </a:p>
          <a:p>
            <a:pPr marL="0" indent="0">
              <a:buNone/>
            </a:pPr>
            <a:br>
              <a:rPr lang="en-US" sz="2600" dirty="0"/>
            </a:br>
            <a:r>
              <a:rPr lang="sv-SE" sz="2000" b="1" dirty="0"/>
              <a:t>Mariusz Iwicki</a:t>
            </a:r>
            <a:br>
              <a:rPr lang="sv-SE" sz="2000" b="1" dirty="0"/>
            </a:br>
            <a:r>
              <a:rPr lang="sv-SE" sz="2000" dirty="0"/>
              <a:t>Arbetsledare</a:t>
            </a:r>
          </a:p>
          <a:p>
            <a:pPr marL="0" indent="0">
              <a:buNone/>
            </a:pPr>
            <a:endParaRPr lang="sv-SE" dirty="0"/>
          </a:p>
        </p:txBody>
      </p:sp>
      <p:pic>
        <p:nvPicPr>
          <p:cNvPr id="4" name="Bildobjekt 3" descr="En bild som visar person, klädsel, person, inomhus">
            <a:extLst>
              <a:ext uri="{FF2B5EF4-FFF2-40B4-BE49-F238E27FC236}">
                <a16:creationId xmlns:a16="http://schemas.microsoft.com/office/drawing/2014/main" id="{70AF86D8-7101-C730-F687-066592E5A115}"/>
              </a:ext>
            </a:extLst>
          </p:cNvPr>
          <p:cNvPicPr>
            <a:picLocks noChangeAspect="1"/>
          </p:cNvPicPr>
          <p:nvPr/>
        </p:nvPicPr>
        <p:blipFill>
          <a:blip r:embed="rId2">
            <a:extLst>
              <a:ext uri="{28A0092B-C50C-407E-A947-70E740481C1C}">
                <a14:useLocalDpi xmlns:a14="http://schemas.microsoft.com/office/drawing/2010/main" val="0"/>
              </a:ext>
            </a:extLst>
          </a:blip>
          <a:srcRect l="36645" t="6722" r="23618" b="7647"/>
          <a:stretch/>
        </p:blipFill>
        <p:spPr>
          <a:xfrm>
            <a:off x="6534364" y="0"/>
            <a:ext cx="5657635" cy="6858000"/>
          </a:xfrm>
          <a:prstGeom prst="rect">
            <a:avLst/>
          </a:prstGeom>
        </p:spPr>
      </p:pic>
    </p:spTree>
    <p:extLst>
      <p:ext uri="{BB962C8B-B14F-4D97-AF65-F5344CB8AC3E}">
        <p14:creationId xmlns:p14="http://schemas.microsoft.com/office/powerpoint/2010/main" val="3172737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6BB7A3C-E24C-EDB6-7601-DF7A4415F3EB}"/>
              </a:ext>
            </a:extLst>
          </p:cNvPr>
          <p:cNvSpPr>
            <a:spLocks noGrp="1"/>
          </p:cNvSpPr>
          <p:nvPr>
            <p:ph type="body" idx="1"/>
          </p:nvPr>
        </p:nvSpPr>
        <p:spPr>
          <a:xfrm>
            <a:off x="838200" y="2299450"/>
            <a:ext cx="4614582" cy="4351338"/>
          </a:xfrm>
        </p:spPr>
        <p:txBody>
          <a:bodyPr>
            <a:normAutofit/>
          </a:bodyPr>
          <a:lstStyle/>
          <a:p>
            <a:r>
              <a:rPr lang="sv-SE" sz="2400" dirty="0"/>
              <a:t>Avdelningsbyten</a:t>
            </a:r>
          </a:p>
          <a:p>
            <a:r>
              <a:rPr lang="sv-SE" sz="2400" dirty="0"/>
              <a:t>Utbildning på nyanskaffad utrustning</a:t>
            </a:r>
          </a:p>
        </p:txBody>
      </p:sp>
      <p:sp>
        <p:nvSpPr>
          <p:cNvPr id="3" name="Rubrik 2">
            <a:extLst>
              <a:ext uri="{FF2B5EF4-FFF2-40B4-BE49-F238E27FC236}">
                <a16:creationId xmlns:a16="http://schemas.microsoft.com/office/drawing/2014/main" id="{4C17A17C-5B9E-7B5C-22E8-8E3204AFC333}"/>
              </a:ext>
            </a:extLst>
          </p:cNvPr>
          <p:cNvSpPr>
            <a:spLocks noGrp="1"/>
          </p:cNvSpPr>
          <p:nvPr>
            <p:ph type="title"/>
          </p:nvPr>
        </p:nvSpPr>
        <p:spPr>
          <a:xfrm>
            <a:off x="838200" y="519769"/>
            <a:ext cx="5199529" cy="1779681"/>
          </a:xfrm>
        </p:spPr>
        <p:txBody>
          <a:bodyPr/>
          <a:lstStyle/>
          <a:p>
            <a:r>
              <a:rPr lang="sv-SE" dirty="0"/>
              <a:t>Internutbildning och kompetensutveckling</a:t>
            </a:r>
          </a:p>
        </p:txBody>
      </p:sp>
      <p:pic>
        <p:nvPicPr>
          <p:cNvPr id="5" name="Bildobjekt 4" descr="En bild som visar plast, måla, konst, inomhus&#10;&#10;AI-genererat innehåll kan vara felaktigt.">
            <a:extLst>
              <a:ext uri="{FF2B5EF4-FFF2-40B4-BE49-F238E27FC236}">
                <a16:creationId xmlns:a16="http://schemas.microsoft.com/office/drawing/2014/main" id="{A3694576-FE85-46E6-E981-CB2D782BF787}"/>
              </a:ext>
            </a:extLst>
          </p:cNvPr>
          <p:cNvPicPr>
            <a:picLocks noChangeAspect="1"/>
          </p:cNvPicPr>
          <p:nvPr/>
        </p:nvPicPr>
        <p:blipFill>
          <a:blip r:embed="rId2">
            <a:extLst>
              <a:ext uri="{28A0092B-C50C-407E-A947-70E740481C1C}">
                <a14:useLocalDpi xmlns:a14="http://schemas.microsoft.com/office/drawing/2010/main" val="0"/>
              </a:ext>
            </a:extLst>
          </a:blip>
          <a:srcRect l="21435" r="26033"/>
          <a:stretch/>
        </p:blipFill>
        <p:spPr>
          <a:xfrm>
            <a:off x="6788524" y="0"/>
            <a:ext cx="5403476" cy="6858000"/>
          </a:xfrm>
          <a:prstGeom prst="rect">
            <a:avLst/>
          </a:prstGeom>
        </p:spPr>
      </p:pic>
    </p:spTree>
    <p:extLst>
      <p:ext uri="{BB962C8B-B14F-4D97-AF65-F5344CB8AC3E}">
        <p14:creationId xmlns:p14="http://schemas.microsoft.com/office/powerpoint/2010/main" val="2703550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3423-8667-7A0D-DC23-F0173598C9C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A65EC4-45DA-1962-3EF7-E0AA48309108}"/>
              </a:ext>
            </a:extLst>
          </p:cNvPr>
          <p:cNvSpPr>
            <a:spLocks noGrp="1"/>
          </p:cNvSpPr>
          <p:nvPr>
            <p:ph type="title"/>
          </p:nvPr>
        </p:nvSpPr>
        <p:spPr>
          <a:xfrm>
            <a:off x="893135" y="558004"/>
            <a:ext cx="10419908" cy="646331"/>
          </a:xfrm>
        </p:spPr>
        <p:txBody>
          <a:bodyPr/>
          <a:lstStyle/>
          <a:p>
            <a:r>
              <a:rPr lang="sv-SE" dirty="0"/>
              <a:t>Karriärmöjligheter</a:t>
            </a:r>
          </a:p>
        </p:txBody>
      </p:sp>
      <p:sp>
        <p:nvSpPr>
          <p:cNvPr id="3" name="Platshållare för innehåll 2">
            <a:extLst>
              <a:ext uri="{FF2B5EF4-FFF2-40B4-BE49-F238E27FC236}">
                <a16:creationId xmlns:a16="http://schemas.microsoft.com/office/drawing/2014/main" id="{9A4B26AB-DEFB-1ECE-490C-30D2792402A8}"/>
              </a:ext>
            </a:extLst>
          </p:cNvPr>
          <p:cNvSpPr>
            <a:spLocks noGrp="1"/>
          </p:cNvSpPr>
          <p:nvPr>
            <p:ph idx="1"/>
          </p:nvPr>
        </p:nvSpPr>
        <p:spPr>
          <a:xfrm>
            <a:off x="838199" y="1204335"/>
            <a:ext cx="6866961" cy="5762083"/>
          </a:xfrm>
        </p:spPr>
        <p:txBody>
          <a:bodyPr>
            <a:normAutofit/>
          </a:bodyPr>
          <a:lstStyle/>
          <a:p>
            <a:pPr marL="0" indent="0">
              <a:buNone/>
            </a:pPr>
            <a:r>
              <a:rPr lang="sv-SE" b="1" dirty="0" err="1"/>
              <a:t>Odishos</a:t>
            </a:r>
            <a:r>
              <a:rPr lang="sv-SE" b="1" dirty="0"/>
              <a:t> </a:t>
            </a:r>
            <a:r>
              <a:rPr lang="sv-SE" b="1" dirty="0">
                <a:effectLst/>
                <a:ea typeface="Aptos" panose="020B0004020202020204" pitchFamily="34" charset="0"/>
              </a:rPr>
              <a:t>jobbresa</a:t>
            </a:r>
          </a:p>
          <a:p>
            <a:r>
              <a:rPr lang="sv-SE" sz="2000" dirty="0">
                <a:effectLst/>
                <a:ea typeface="Aptos" panose="020B0004020202020204" pitchFamily="34" charset="0"/>
              </a:rPr>
              <a:t>Gymnasium</a:t>
            </a:r>
            <a:r>
              <a:rPr lang="sv-SE" sz="2000" dirty="0">
                <a:ea typeface="Aptos" panose="020B0004020202020204" pitchFamily="34" charset="0"/>
              </a:rPr>
              <a:t> –</a:t>
            </a:r>
            <a:r>
              <a:rPr lang="sv-SE" sz="2000" dirty="0">
                <a:effectLst/>
                <a:ea typeface="Aptos" panose="020B0004020202020204" pitchFamily="34" charset="0"/>
              </a:rPr>
              <a:t> </a:t>
            </a:r>
            <a:r>
              <a:rPr lang="sv-SE" sz="2000" dirty="0">
                <a:ea typeface="Aptos" panose="020B0004020202020204" pitchFamily="34" charset="0"/>
              </a:rPr>
              <a:t>r</a:t>
            </a:r>
            <a:r>
              <a:rPr lang="sv-SE" sz="2000" dirty="0">
                <a:effectLst/>
                <a:ea typeface="Aptos" panose="020B0004020202020204" pitchFamily="34" charset="0"/>
              </a:rPr>
              <a:t>estauranginriktning</a:t>
            </a:r>
            <a:br>
              <a:rPr lang="sv-SE" sz="2000" dirty="0">
                <a:effectLst/>
                <a:ea typeface="Aptos" panose="020B0004020202020204" pitchFamily="34" charset="0"/>
              </a:rPr>
            </a:br>
            <a:endParaRPr lang="sv-SE" sz="2000" dirty="0">
              <a:effectLst/>
              <a:ea typeface="Aptos" panose="020B0004020202020204" pitchFamily="34" charset="0"/>
            </a:endParaRPr>
          </a:p>
          <a:p>
            <a:r>
              <a:rPr lang="sv-SE" sz="2000" dirty="0">
                <a:effectLst/>
                <a:ea typeface="Aptos" panose="020B0004020202020204" pitchFamily="34" charset="0"/>
              </a:rPr>
              <a:t>Sommarjobb - Nordvalls etikett, erbjudande om fast jobb som </a:t>
            </a:r>
            <a:r>
              <a:rPr lang="sv-SE" sz="2000" dirty="0">
                <a:ea typeface="Aptos" panose="020B0004020202020204" pitchFamily="34" charset="0"/>
              </a:rPr>
              <a:t>e</a:t>
            </a:r>
            <a:r>
              <a:rPr lang="sv-SE" sz="2000" dirty="0">
                <a:effectLst/>
                <a:ea typeface="Aptos" panose="020B0004020202020204" pitchFamily="34" charset="0"/>
              </a:rPr>
              <a:t>fterbehandlingsoperatör efter studenten.</a:t>
            </a:r>
          </a:p>
          <a:p>
            <a:endParaRPr lang="sv-SE" sz="2000" dirty="0">
              <a:ea typeface="Aptos" panose="020B0004020202020204" pitchFamily="34" charset="0"/>
            </a:endParaRPr>
          </a:p>
          <a:p>
            <a:r>
              <a:rPr lang="sv-SE" sz="2000" dirty="0">
                <a:ea typeface="Aptos" panose="020B0004020202020204" pitchFamily="34" charset="0"/>
              </a:rPr>
              <a:t>2004 – 2022 Nordvalls, tryckare, teamledare, skiftledare, ställföreträdande produktionschef.</a:t>
            </a:r>
          </a:p>
          <a:p>
            <a:endParaRPr lang="sv-SE" sz="2000" dirty="0">
              <a:effectLst/>
              <a:ea typeface="Aptos" panose="020B0004020202020204" pitchFamily="34" charset="0"/>
            </a:endParaRPr>
          </a:p>
          <a:p>
            <a:r>
              <a:rPr lang="sv-SE" sz="2000" dirty="0">
                <a:effectLst/>
                <a:ea typeface="Aptos" panose="020B0004020202020204" pitchFamily="34" charset="0"/>
              </a:rPr>
              <a:t>Tamro - </a:t>
            </a:r>
            <a:r>
              <a:rPr lang="sv-SE" sz="2000" dirty="0"/>
              <a:t>gruppchef utleveransavdelningen</a:t>
            </a:r>
          </a:p>
          <a:p>
            <a:endParaRPr lang="sv-SE" sz="2000" dirty="0">
              <a:effectLst/>
              <a:ea typeface="Aptos" panose="020B0004020202020204" pitchFamily="34" charset="0"/>
            </a:endParaRPr>
          </a:p>
          <a:p>
            <a:r>
              <a:rPr lang="sv-SE" sz="2000" dirty="0">
                <a:effectLst/>
                <a:ea typeface="Aptos" panose="020B0004020202020204" pitchFamily="34" charset="0"/>
              </a:rPr>
              <a:t>2024 – Billes Tryckeri</a:t>
            </a:r>
            <a:r>
              <a:rPr lang="sv-SE" sz="2000" dirty="0">
                <a:ea typeface="Aptos" panose="020B0004020202020204" pitchFamily="34" charset="0"/>
              </a:rPr>
              <a:t>, arbetsledare, ansvarig för daglig drift, personal, planering, inköp m.m. </a:t>
            </a:r>
            <a:endParaRPr lang="sv-SE" sz="2000" dirty="0">
              <a:effectLst/>
              <a:ea typeface="Aptos" panose="020B0004020202020204" pitchFamily="34" charset="0"/>
            </a:endParaRPr>
          </a:p>
          <a:p>
            <a:endParaRPr lang="sv-SE" dirty="0"/>
          </a:p>
          <a:p>
            <a:pPr marL="0" indent="0">
              <a:buNone/>
            </a:pPr>
            <a:endParaRPr lang="sv-SE" dirty="0"/>
          </a:p>
        </p:txBody>
      </p:sp>
      <p:pic>
        <p:nvPicPr>
          <p:cNvPr id="1026" name="Picture 2">
            <a:extLst>
              <a:ext uri="{FF2B5EF4-FFF2-40B4-BE49-F238E27FC236}">
                <a16:creationId xmlns:a16="http://schemas.microsoft.com/office/drawing/2014/main" id="{B3A38E69-C101-701B-99A6-13ED07E3EA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60883" y="1480156"/>
            <a:ext cx="4143375"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9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F528F79-3090-07D2-0D51-A016CF1B8D4F}"/>
            </a:ext>
          </a:extLst>
        </p:cNvPr>
        <p:cNvGrpSpPr/>
        <p:nvPr/>
      </p:nvGrpSpPr>
      <p:grpSpPr>
        <a:xfrm>
          <a:off x="0" y="0"/>
          <a:ext cx="0" cy="0"/>
          <a:chOff x="0" y="0"/>
          <a:chExt cx="0" cy="0"/>
        </a:xfrm>
      </p:grpSpPr>
      <p:sp>
        <p:nvSpPr>
          <p:cNvPr id="16"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tshållare för innehåll 6" descr="En bild som visar inomhus, konst&#10;&#10;AI-genererat innehåll kan vara felaktigt.">
            <a:extLst>
              <a:ext uri="{FF2B5EF4-FFF2-40B4-BE49-F238E27FC236}">
                <a16:creationId xmlns:a16="http://schemas.microsoft.com/office/drawing/2014/main" id="{E078DF48-6399-17CA-681E-309B2C199360}"/>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rcRect t="7060" b="8671"/>
          <a:stretch>
            <a:fillRect/>
          </a:stretch>
        </p:blipFill>
        <p:spPr>
          <a:xfrm>
            <a:off x="20" y="1"/>
            <a:ext cx="12191980" cy="6857999"/>
          </a:xfrm>
          <a:prstGeom prst="rect">
            <a:avLst/>
          </a:prstGeom>
        </p:spPr>
      </p:pic>
      <p:sp>
        <p:nvSpPr>
          <p:cNvPr id="6" name="Rubrik 5">
            <a:extLst>
              <a:ext uri="{FF2B5EF4-FFF2-40B4-BE49-F238E27FC236}">
                <a16:creationId xmlns:a16="http://schemas.microsoft.com/office/drawing/2014/main" id="{F1DED98B-10F4-30F9-5692-C67A8533A115}"/>
              </a:ext>
            </a:extLst>
          </p:cNvPr>
          <p:cNvSpPr>
            <a:spLocks noGrp="1"/>
          </p:cNvSpPr>
          <p:nvPr>
            <p:ph type="title"/>
          </p:nvPr>
        </p:nvSpPr>
        <p:spPr>
          <a:xfrm>
            <a:off x="1524000" y="3110500"/>
            <a:ext cx="9144000" cy="1359394"/>
          </a:xfrm>
        </p:spPr>
        <p:txBody>
          <a:bodyPr vert="horz" lIns="91440" tIns="45720" rIns="91440" bIns="45720" rtlCol="0" anchor="b">
            <a:normAutofit/>
          </a:bodyPr>
          <a:lstStyle/>
          <a:p>
            <a:pPr algn="ctr"/>
            <a:r>
              <a:rPr lang="en-US" sz="8200" dirty="0">
                <a:solidFill>
                  <a:srgbClr val="FFFFFF"/>
                </a:solidFill>
              </a:rPr>
              <a:t>YH-utbildningar</a:t>
            </a:r>
          </a:p>
        </p:txBody>
      </p:sp>
    </p:spTree>
    <p:extLst>
      <p:ext uri="{BB962C8B-B14F-4D97-AF65-F5344CB8AC3E}">
        <p14:creationId xmlns:p14="http://schemas.microsoft.com/office/powerpoint/2010/main" val="300573378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1740C6-209E-840D-05C0-81590F8A17CA}"/>
              </a:ext>
            </a:extLst>
          </p:cNvPr>
          <p:cNvSpPr>
            <a:spLocks noGrp="1"/>
          </p:cNvSpPr>
          <p:nvPr>
            <p:ph type="title"/>
          </p:nvPr>
        </p:nvSpPr>
        <p:spPr/>
        <p:txBody>
          <a:bodyPr/>
          <a:lstStyle/>
          <a:p>
            <a:r>
              <a:rPr lang="sv-SE" dirty="0"/>
              <a:t>Grafiskt hantverk</a:t>
            </a:r>
          </a:p>
        </p:txBody>
      </p:sp>
      <p:sp>
        <p:nvSpPr>
          <p:cNvPr id="3" name="Platshållare för innehåll 2">
            <a:extLst>
              <a:ext uri="{FF2B5EF4-FFF2-40B4-BE49-F238E27FC236}">
                <a16:creationId xmlns:a16="http://schemas.microsoft.com/office/drawing/2014/main" id="{526531E9-F7EE-053B-FA05-556F71CB2C30}"/>
              </a:ext>
            </a:extLst>
          </p:cNvPr>
          <p:cNvSpPr>
            <a:spLocks noGrp="1"/>
          </p:cNvSpPr>
          <p:nvPr>
            <p:ph idx="1"/>
          </p:nvPr>
        </p:nvSpPr>
        <p:spPr>
          <a:xfrm>
            <a:off x="838200" y="1825625"/>
            <a:ext cx="7134546" cy="4667250"/>
          </a:xfrm>
        </p:spPr>
        <p:txBody>
          <a:bodyPr>
            <a:normAutofit fontScale="70000" lnSpcReduction="20000"/>
          </a:bodyPr>
          <a:lstStyle/>
          <a:p>
            <a:pPr>
              <a:lnSpc>
                <a:spcPct val="110000"/>
              </a:lnSpc>
            </a:pPr>
            <a:r>
              <a:rPr lang="sv-SE" i="0" dirty="0">
                <a:solidFill>
                  <a:srgbClr val="000000"/>
                </a:solidFill>
                <a:effectLst/>
              </a:rPr>
              <a:t>2 årig YH-utbildning</a:t>
            </a:r>
            <a:br>
              <a:rPr lang="sv-SE" i="0" dirty="0">
                <a:solidFill>
                  <a:srgbClr val="000000"/>
                </a:solidFill>
                <a:effectLst/>
              </a:rPr>
            </a:br>
            <a:endParaRPr lang="sv-SE" i="0" dirty="0">
              <a:solidFill>
                <a:srgbClr val="000000"/>
              </a:solidFill>
              <a:effectLst/>
            </a:endParaRPr>
          </a:p>
          <a:p>
            <a:pPr algn="l">
              <a:lnSpc>
                <a:spcPct val="110000"/>
              </a:lnSpc>
            </a:pPr>
            <a:r>
              <a:rPr lang="sv-SE" b="0" i="0" dirty="0">
                <a:solidFill>
                  <a:srgbClr val="000000"/>
                </a:solidFill>
                <a:effectLst/>
                <a:latin typeface="Fugue"/>
              </a:rPr>
              <a:t>Utbildningen fokuserar på hela produktionskedjan inom grafisk produktion med fokus på hantverket</a:t>
            </a:r>
            <a:endParaRPr lang="sv-SE" b="0" i="0" dirty="0">
              <a:solidFill>
                <a:srgbClr val="000000"/>
              </a:solidFill>
              <a:effectLst/>
            </a:endParaRPr>
          </a:p>
          <a:p>
            <a:pPr algn="l">
              <a:lnSpc>
                <a:spcPct val="110000"/>
              </a:lnSpc>
            </a:pPr>
            <a:r>
              <a:rPr lang="sv-SE" b="0" i="0" dirty="0">
                <a:solidFill>
                  <a:srgbClr val="000000"/>
                </a:solidFill>
                <a:effectLst/>
              </a:rPr>
              <a:t>Utmärkt för dig som är intresserad av grafiskt hantverk, som bokbindning och grafisk produktion och vill lära dig det senaste inom grafisk mjukvara samtidigt som du får jobba med händerna. Fokus  läggs på att kunna skapa och producera.</a:t>
            </a:r>
            <a:br>
              <a:rPr lang="sv-SE" b="0" i="0" dirty="0">
                <a:solidFill>
                  <a:srgbClr val="000000"/>
                </a:solidFill>
                <a:effectLst/>
              </a:rPr>
            </a:br>
            <a:endParaRPr lang="sv-SE" b="0" i="0" dirty="0">
              <a:solidFill>
                <a:srgbClr val="000000"/>
              </a:solidFill>
              <a:effectLst/>
            </a:endParaRPr>
          </a:p>
          <a:p>
            <a:pPr>
              <a:lnSpc>
                <a:spcPct val="110000"/>
              </a:lnSpc>
            </a:pPr>
            <a:r>
              <a:rPr lang="sv-SE" i="0" dirty="0">
                <a:solidFill>
                  <a:srgbClr val="000000"/>
                </a:solidFill>
                <a:effectLst/>
              </a:rPr>
              <a:t>Brobygrafiska designskola i Sunne</a:t>
            </a:r>
          </a:p>
          <a:p>
            <a:pPr>
              <a:lnSpc>
                <a:spcPct val="110000"/>
              </a:lnSpc>
            </a:pPr>
            <a:endParaRPr lang="sv-SE" dirty="0"/>
          </a:p>
          <a:p>
            <a:pPr>
              <a:lnSpc>
                <a:spcPct val="110000"/>
              </a:lnSpc>
            </a:pPr>
            <a:r>
              <a:rPr lang="sv-SE" dirty="0"/>
              <a:t>Grafisk producent, prepressoperatör, tryckare, projektledare, produktionsledare</a:t>
            </a:r>
          </a:p>
        </p:txBody>
      </p:sp>
    </p:spTree>
    <p:extLst>
      <p:ext uri="{BB962C8B-B14F-4D97-AF65-F5344CB8AC3E}">
        <p14:creationId xmlns:p14="http://schemas.microsoft.com/office/powerpoint/2010/main" val="176161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27760C-094D-F312-FB58-9371258F8A7F}"/>
              </a:ext>
            </a:extLst>
          </p:cNvPr>
          <p:cNvSpPr>
            <a:spLocks noGrp="1"/>
          </p:cNvSpPr>
          <p:nvPr>
            <p:ph type="title"/>
          </p:nvPr>
        </p:nvSpPr>
        <p:spPr/>
        <p:txBody>
          <a:bodyPr/>
          <a:lstStyle/>
          <a:p>
            <a:r>
              <a:rPr lang="sv-SE" dirty="0"/>
              <a:t>Grafisk formgivare/tekniker</a:t>
            </a:r>
          </a:p>
        </p:txBody>
      </p:sp>
      <p:sp>
        <p:nvSpPr>
          <p:cNvPr id="3" name="Platshållare för innehåll 2">
            <a:extLst>
              <a:ext uri="{FF2B5EF4-FFF2-40B4-BE49-F238E27FC236}">
                <a16:creationId xmlns:a16="http://schemas.microsoft.com/office/drawing/2014/main" id="{3CD45EA1-F297-28E3-03A6-EC6664F8BD3C}"/>
              </a:ext>
            </a:extLst>
          </p:cNvPr>
          <p:cNvSpPr>
            <a:spLocks noGrp="1"/>
          </p:cNvSpPr>
          <p:nvPr>
            <p:ph idx="1"/>
          </p:nvPr>
        </p:nvSpPr>
        <p:spPr>
          <a:xfrm>
            <a:off x="838200" y="1825624"/>
            <a:ext cx="7473593" cy="4575175"/>
          </a:xfrm>
        </p:spPr>
        <p:txBody>
          <a:bodyPr>
            <a:normAutofit fontScale="25000" lnSpcReduction="20000"/>
          </a:bodyPr>
          <a:lstStyle/>
          <a:p>
            <a:pPr algn="l">
              <a:lnSpc>
                <a:spcPct val="110000"/>
              </a:lnSpc>
            </a:pPr>
            <a:r>
              <a:rPr lang="sv-SE" sz="7400" i="0" dirty="0">
                <a:solidFill>
                  <a:srgbClr val="000000"/>
                </a:solidFill>
                <a:effectLst/>
              </a:rPr>
              <a:t>2 årig YH-utbildning </a:t>
            </a:r>
            <a:br>
              <a:rPr lang="sv-SE" sz="7400" i="0" dirty="0">
                <a:solidFill>
                  <a:srgbClr val="000000"/>
                </a:solidFill>
                <a:effectLst/>
              </a:rPr>
            </a:br>
            <a:endParaRPr lang="sv-SE" sz="7400" i="0" dirty="0">
              <a:solidFill>
                <a:srgbClr val="000000"/>
              </a:solidFill>
              <a:effectLst/>
            </a:endParaRPr>
          </a:p>
          <a:p>
            <a:pPr algn="l">
              <a:lnSpc>
                <a:spcPct val="110000"/>
              </a:lnSpc>
            </a:pPr>
            <a:r>
              <a:rPr lang="sv-SE" sz="7400" b="0" i="0" dirty="0">
                <a:solidFill>
                  <a:srgbClr val="000000"/>
                </a:solidFill>
                <a:effectLst/>
              </a:rPr>
              <a:t>Du får lära dig både om designkoncept men även att kunna säkerställa produktionen av upplevelser i både digital- och printmiljö.</a:t>
            </a:r>
          </a:p>
          <a:p>
            <a:pPr algn="l">
              <a:lnSpc>
                <a:spcPct val="110000"/>
              </a:lnSpc>
            </a:pPr>
            <a:r>
              <a:rPr lang="sv-SE" sz="7400" b="0" i="0" dirty="0">
                <a:solidFill>
                  <a:srgbClr val="000000"/>
                </a:solidFill>
                <a:effectLst/>
              </a:rPr>
              <a:t>Dagens samhälle kräver mer och mer kommunikation, och denna moderna utbildning ger dig de senaste kunskaperna för att kunna hantera detta.</a:t>
            </a:r>
          </a:p>
          <a:p>
            <a:pPr algn="l">
              <a:lnSpc>
                <a:spcPct val="110000"/>
              </a:lnSpc>
            </a:pPr>
            <a:r>
              <a:rPr lang="sv-SE" sz="7400" b="0" i="0" dirty="0">
                <a:solidFill>
                  <a:srgbClr val="000000"/>
                </a:solidFill>
                <a:effectLst/>
                <a:latin typeface="Fugue"/>
              </a:rPr>
              <a:t>Du får goda kunskaper i grafisk design på hög </a:t>
            </a:r>
            <a:r>
              <a:rPr lang="sv-SE" sz="7400" dirty="0">
                <a:solidFill>
                  <a:srgbClr val="000000"/>
                </a:solidFill>
                <a:latin typeface="Fugue"/>
              </a:rPr>
              <a:t>t</a:t>
            </a:r>
            <a:r>
              <a:rPr lang="sv-SE" sz="7400" b="0" i="0" dirty="0">
                <a:solidFill>
                  <a:srgbClr val="000000"/>
                </a:solidFill>
                <a:effectLst/>
                <a:latin typeface="Fugue"/>
              </a:rPr>
              <a:t>eknisk nivå</a:t>
            </a:r>
            <a:br>
              <a:rPr lang="sv-SE" sz="7400" b="0" i="0" dirty="0">
                <a:solidFill>
                  <a:srgbClr val="000000"/>
                </a:solidFill>
                <a:effectLst/>
              </a:rPr>
            </a:br>
            <a:endParaRPr lang="sv-SE" sz="7400" b="0" i="0" dirty="0">
              <a:solidFill>
                <a:srgbClr val="000000"/>
              </a:solidFill>
              <a:effectLst/>
            </a:endParaRPr>
          </a:p>
          <a:p>
            <a:pPr>
              <a:lnSpc>
                <a:spcPct val="110000"/>
              </a:lnSpc>
            </a:pPr>
            <a:r>
              <a:rPr lang="sv-SE" sz="7400" i="0" dirty="0">
                <a:solidFill>
                  <a:srgbClr val="000000"/>
                </a:solidFill>
                <a:effectLst/>
              </a:rPr>
              <a:t>Brobygrafiska designskola i Sunne</a:t>
            </a:r>
          </a:p>
          <a:p>
            <a:pPr>
              <a:lnSpc>
                <a:spcPct val="110000"/>
              </a:lnSpc>
            </a:pPr>
            <a:endParaRPr lang="sv-SE" sz="7400" dirty="0">
              <a:solidFill>
                <a:srgbClr val="000000"/>
              </a:solidFill>
            </a:endParaRPr>
          </a:p>
          <a:p>
            <a:pPr algn="l">
              <a:lnSpc>
                <a:spcPct val="110000"/>
              </a:lnSpc>
              <a:buFont typeface="Arial" panose="020B0604020202020204" pitchFamily="34" charset="0"/>
              <a:buChar char="•"/>
            </a:pPr>
            <a:r>
              <a:rPr lang="sv-SE" sz="7400" i="0" dirty="0">
                <a:solidFill>
                  <a:srgbClr val="000000"/>
                </a:solidFill>
                <a:effectLst/>
              </a:rPr>
              <a:t>Grafisk tekniker, r</a:t>
            </a:r>
            <a:r>
              <a:rPr lang="sv-SE" sz="7400" b="0" i="0" dirty="0">
                <a:solidFill>
                  <a:srgbClr val="000000"/>
                </a:solidFill>
                <a:effectLst/>
                <a:latin typeface="Fugue"/>
              </a:rPr>
              <a:t>eprotekniker, prepressoperatör, grafisk formgivare</a:t>
            </a:r>
          </a:p>
          <a:p>
            <a:endParaRPr lang="sv-SE" i="0" dirty="0">
              <a:solidFill>
                <a:srgbClr val="000000"/>
              </a:solidFill>
              <a:effectLst/>
            </a:endParaRPr>
          </a:p>
          <a:p>
            <a:pPr marL="0" indent="0">
              <a:buNone/>
            </a:pPr>
            <a:endParaRPr lang="sv-SE" dirty="0"/>
          </a:p>
        </p:txBody>
      </p:sp>
    </p:spTree>
    <p:extLst>
      <p:ext uri="{BB962C8B-B14F-4D97-AF65-F5344CB8AC3E}">
        <p14:creationId xmlns:p14="http://schemas.microsoft.com/office/powerpoint/2010/main" val="2468464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97F6B4-F710-31F6-FE9F-FE7592E8D0D3}"/>
              </a:ext>
            </a:extLst>
          </p:cNvPr>
          <p:cNvSpPr>
            <a:spLocks noGrp="1"/>
          </p:cNvSpPr>
          <p:nvPr>
            <p:ph type="title"/>
          </p:nvPr>
        </p:nvSpPr>
        <p:spPr/>
        <p:txBody>
          <a:bodyPr/>
          <a:lstStyle/>
          <a:p>
            <a:r>
              <a:rPr lang="sv-SE" dirty="0"/>
              <a:t>Grafisk producent och formgivare</a:t>
            </a:r>
          </a:p>
        </p:txBody>
      </p:sp>
      <p:sp>
        <p:nvSpPr>
          <p:cNvPr id="3" name="Platshållare för innehåll 2">
            <a:extLst>
              <a:ext uri="{FF2B5EF4-FFF2-40B4-BE49-F238E27FC236}">
                <a16:creationId xmlns:a16="http://schemas.microsoft.com/office/drawing/2014/main" id="{BEBCA034-90E5-D208-B5AB-92E029281BD0}"/>
              </a:ext>
            </a:extLst>
          </p:cNvPr>
          <p:cNvSpPr>
            <a:spLocks noGrp="1"/>
          </p:cNvSpPr>
          <p:nvPr>
            <p:ph idx="1"/>
          </p:nvPr>
        </p:nvSpPr>
        <p:spPr/>
        <p:txBody>
          <a:bodyPr>
            <a:normAutofit/>
          </a:bodyPr>
          <a:lstStyle/>
          <a:p>
            <a:r>
              <a:rPr lang="sv-SE" sz="2000" i="0" dirty="0">
                <a:solidFill>
                  <a:srgbClr val="000000"/>
                </a:solidFill>
                <a:effectLst/>
              </a:rPr>
              <a:t>2 årig YH-utbildning </a:t>
            </a:r>
            <a:br>
              <a:rPr lang="sv-SE" sz="2000" i="0" dirty="0">
                <a:solidFill>
                  <a:srgbClr val="000000"/>
                </a:solidFill>
                <a:effectLst/>
              </a:rPr>
            </a:br>
            <a:endParaRPr lang="sv-SE" sz="2000" i="0" dirty="0">
              <a:solidFill>
                <a:srgbClr val="000000"/>
              </a:solidFill>
              <a:effectLst/>
            </a:endParaRPr>
          </a:p>
          <a:p>
            <a:pPr algn="l"/>
            <a:r>
              <a:rPr lang="sv-SE" sz="2000" b="0" i="0" dirty="0">
                <a:solidFill>
                  <a:srgbClr val="000000"/>
                </a:solidFill>
                <a:effectLst/>
              </a:rPr>
              <a:t>Du lär dig att bli en skicklig grafisk producent med expertkunskaper inom form, färg, text och typografi. Du får många värdefulla kontakter i arbetslivet redan under din studietid och hela sex månader av utbildningen består av LIA, som du gör ute på företag i branschen.</a:t>
            </a:r>
          </a:p>
          <a:p>
            <a:pPr algn="l"/>
            <a:endParaRPr lang="sv-SE" sz="2000" dirty="0">
              <a:solidFill>
                <a:srgbClr val="000000"/>
              </a:solidFill>
            </a:endParaRPr>
          </a:p>
          <a:p>
            <a:r>
              <a:rPr lang="sv-SE" sz="2000" i="0" dirty="0" err="1">
                <a:solidFill>
                  <a:srgbClr val="000000"/>
                </a:solidFill>
                <a:effectLst/>
              </a:rPr>
              <a:t>Yrgo</a:t>
            </a:r>
            <a:r>
              <a:rPr lang="sv-SE" sz="2000" i="0" dirty="0">
                <a:solidFill>
                  <a:srgbClr val="000000"/>
                </a:solidFill>
                <a:effectLst/>
              </a:rPr>
              <a:t> i Göteborg</a:t>
            </a:r>
          </a:p>
          <a:p>
            <a:pPr marL="0" indent="0">
              <a:buNone/>
            </a:pPr>
            <a:endParaRPr lang="sv-SE" sz="2000" i="0" dirty="0">
              <a:solidFill>
                <a:srgbClr val="000000"/>
              </a:solidFill>
              <a:effectLst/>
            </a:endParaRPr>
          </a:p>
          <a:p>
            <a:r>
              <a:rPr lang="sv-SE" sz="2000" b="0" i="0" dirty="0">
                <a:solidFill>
                  <a:srgbClr val="000000"/>
                </a:solidFill>
                <a:effectLst/>
                <a:latin typeface="Inter var"/>
              </a:rPr>
              <a:t> Grafiker, grafisk producent, prepressoperatör eller producerande produktionsledare.</a:t>
            </a:r>
            <a:endParaRPr lang="sv-SE" sz="2000" i="0" dirty="0">
              <a:solidFill>
                <a:srgbClr val="000000"/>
              </a:solidFill>
              <a:effectLst/>
            </a:endParaRPr>
          </a:p>
          <a:p>
            <a:endParaRPr lang="sv-SE" i="0" dirty="0">
              <a:solidFill>
                <a:srgbClr val="000000"/>
              </a:solidFill>
              <a:effectLst/>
            </a:endParaRPr>
          </a:p>
          <a:p>
            <a:pPr algn="l"/>
            <a:endParaRPr lang="sv-SE" b="0" i="0" dirty="0">
              <a:solidFill>
                <a:srgbClr val="000000"/>
              </a:solidFill>
              <a:effectLst/>
              <a:latin typeface="syne"/>
            </a:endParaRPr>
          </a:p>
          <a:p>
            <a:endParaRPr lang="sv-SE" dirty="0"/>
          </a:p>
        </p:txBody>
      </p:sp>
    </p:spTree>
    <p:extLst>
      <p:ext uri="{BB962C8B-B14F-4D97-AF65-F5344CB8AC3E}">
        <p14:creationId xmlns:p14="http://schemas.microsoft.com/office/powerpoint/2010/main" val="1038678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0C9A07-21EE-CF37-9880-66D953F18A8B}"/>
              </a:ext>
            </a:extLst>
          </p:cNvPr>
          <p:cNvSpPr>
            <a:spLocks noGrp="1"/>
          </p:cNvSpPr>
          <p:nvPr>
            <p:ph type="title"/>
          </p:nvPr>
        </p:nvSpPr>
        <p:spPr>
          <a:xfrm>
            <a:off x="838200" y="365125"/>
            <a:ext cx="8470187" cy="1648610"/>
          </a:xfrm>
        </p:spPr>
        <p:txBody>
          <a:bodyPr>
            <a:noAutofit/>
          </a:bodyPr>
          <a:lstStyle/>
          <a:p>
            <a:br>
              <a:rPr lang="sv-SE" dirty="0"/>
            </a:br>
            <a:r>
              <a:rPr lang="sv-SE" dirty="0"/>
              <a:t>Förpackningsingenjör </a:t>
            </a:r>
            <a:br>
              <a:rPr lang="sv-SE" dirty="0"/>
            </a:br>
            <a:endParaRPr lang="sv-SE" dirty="0"/>
          </a:p>
        </p:txBody>
      </p:sp>
      <p:sp>
        <p:nvSpPr>
          <p:cNvPr id="3" name="Platshållare för innehåll 2">
            <a:extLst>
              <a:ext uri="{FF2B5EF4-FFF2-40B4-BE49-F238E27FC236}">
                <a16:creationId xmlns:a16="http://schemas.microsoft.com/office/drawing/2014/main" id="{07A6858E-26DF-FBB3-186E-AE00FD1D7C4B}"/>
              </a:ext>
            </a:extLst>
          </p:cNvPr>
          <p:cNvSpPr>
            <a:spLocks noGrp="1"/>
          </p:cNvSpPr>
          <p:nvPr>
            <p:ph idx="1"/>
          </p:nvPr>
        </p:nvSpPr>
        <p:spPr>
          <a:xfrm>
            <a:off x="838201" y="1866723"/>
            <a:ext cx="8028398" cy="5032375"/>
          </a:xfrm>
        </p:spPr>
        <p:txBody>
          <a:bodyPr>
            <a:normAutofit/>
          </a:bodyPr>
          <a:lstStyle/>
          <a:p>
            <a:r>
              <a:rPr lang="sv-SE" sz="2000" i="0" dirty="0">
                <a:solidFill>
                  <a:srgbClr val="000000"/>
                </a:solidFill>
                <a:effectLst/>
              </a:rPr>
              <a:t>2 årig YH-utbildning </a:t>
            </a:r>
            <a:br>
              <a:rPr lang="sv-SE" sz="2000" i="0" dirty="0">
                <a:solidFill>
                  <a:srgbClr val="000000"/>
                </a:solidFill>
                <a:effectLst/>
              </a:rPr>
            </a:br>
            <a:endParaRPr lang="sv-SE" sz="2000" i="0" dirty="0">
              <a:solidFill>
                <a:srgbClr val="000000"/>
              </a:solidFill>
              <a:effectLst/>
            </a:endParaRPr>
          </a:p>
          <a:p>
            <a:r>
              <a:rPr lang="sv-SE" sz="2000" b="0" i="0" dirty="0">
                <a:solidFill>
                  <a:srgbClr val="000000"/>
                </a:solidFill>
                <a:effectLst/>
              </a:rPr>
              <a:t>Är du innovativ och kreativ med starkt hållbarhetsfokus? Har du samtidigt en förmåga att driva processer framåt och ta initiativ? </a:t>
            </a:r>
          </a:p>
          <a:p>
            <a:r>
              <a:rPr lang="sv-SE" sz="2000" dirty="0">
                <a:solidFill>
                  <a:srgbClr val="000000"/>
                </a:solidFill>
              </a:rPr>
              <a:t>D</a:t>
            </a:r>
            <a:r>
              <a:rPr lang="sv-SE" sz="2000" b="0" i="0" dirty="0">
                <a:solidFill>
                  <a:srgbClr val="000000"/>
                </a:solidFill>
                <a:effectLst/>
              </a:rPr>
              <a:t>u är delaktig hela vägen från idéskiss till färdig förpackning med kundens önskemål i fokus och med ett stort  fokus på miljö, hållbarhet och cirkulär ekonomi.</a:t>
            </a:r>
            <a:br>
              <a:rPr lang="sv-SE" sz="2000" b="0" i="0" dirty="0">
                <a:solidFill>
                  <a:srgbClr val="000000"/>
                </a:solidFill>
                <a:effectLst/>
              </a:rPr>
            </a:br>
            <a:endParaRPr lang="sv-SE" sz="2000" b="0" i="0" dirty="0">
              <a:solidFill>
                <a:srgbClr val="000000"/>
              </a:solidFill>
              <a:effectLst/>
            </a:endParaRPr>
          </a:p>
          <a:p>
            <a:r>
              <a:rPr lang="sv-SE" sz="2000" dirty="0">
                <a:solidFill>
                  <a:srgbClr val="000000"/>
                </a:solidFill>
              </a:rPr>
              <a:t>Haganässkolan i Älmhult</a:t>
            </a:r>
          </a:p>
          <a:p>
            <a:endParaRPr lang="sv-SE" b="0" i="0" dirty="0">
              <a:solidFill>
                <a:srgbClr val="000000"/>
              </a:solidFill>
              <a:effectLst/>
            </a:endParaRPr>
          </a:p>
          <a:p>
            <a:endParaRPr lang="sv-SE" dirty="0"/>
          </a:p>
        </p:txBody>
      </p:sp>
    </p:spTree>
    <p:extLst>
      <p:ext uri="{BB962C8B-B14F-4D97-AF65-F5344CB8AC3E}">
        <p14:creationId xmlns:p14="http://schemas.microsoft.com/office/powerpoint/2010/main" val="238589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klädsel, person, Människoansikte, bok">
            <a:extLst>
              <a:ext uri="{FF2B5EF4-FFF2-40B4-BE49-F238E27FC236}">
                <a16:creationId xmlns:a16="http://schemas.microsoft.com/office/drawing/2014/main" id="{1930DA36-1B50-FDD8-A7B7-EF529A7E91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4171340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A1B54EEB-DB60-97F4-50E3-68537BDC5B34}"/>
              </a:ext>
            </a:extLst>
          </p:cNvPr>
          <p:cNvSpPr>
            <a:spLocks noGrp="1"/>
          </p:cNvSpPr>
          <p:nvPr>
            <p:ph type="title"/>
          </p:nvPr>
        </p:nvSpPr>
        <p:spPr>
          <a:xfrm>
            <a:off x="797858" y="2421937"/>
            <a:ext cx="10515600" cy="1325563"/>
          </a:xfrm>
        </p:spPr>
        <p:txBody>
          <a:bodyPr>
            <a:normAutofit/>
          </a:bodyPr>
          <a:lstStyle/>
          <a:p>
            <a:pPr algn="ctr"/>
            <a:r>
              <a:rPr lang="sv-SE" sz="8200" dirty="0">
                <a:solidFill>
                  <a:srgbClr val="FFFFFF"/>
                </a:solidFill>
              </a:rPr>
              <a:t>Tack för idag!</a:t>
            </a:r>
          </a:p>
        </p:txBody>
      </p:sp>
      <p:sp>
        <p:nvSpPr>
          <p:cNvPr id="2" name="Platshållare för text 1">
            <a:extLst>
              <a:ext uri="{FF2B5EF4-FFF2-40B4-BE49-F238E27FC236}">
                <a16:creationId xmlns:a16="http://schemas.microsoft.com/office/drawing/2014/main" id="{34003BF1-C10B-5FAE-70D8-73538C654634}"/>
              </a:ext>
            </a:extLst>
          </p:cNvPr>
          <p:cNvSpPr>
            <a:spLocks noGrp="1"/>
          </p:cNvSpPr>
          <p:nvPr>
            <p:ph type="body" idx="1"/>
          </p:nvPr>
        </p:nvSpPr>
        <p:spPr>
          <a:xfrm>
            <a:off x="818028" y="4751495"/>
            <a:ext cx="10515600" cy="1852523"/>
          </a:xfrm>
        </p:spPr>
        <p:txBody>
          <a:bodyPr>
            <a:normAutofit/>
          </a:bodyPr>
          <a:lstStyle/>
          <a:p>
            <a:pPr marL="0" indent="0" algn="ctr">
              <a:buNone/>
            </a:pPr>
            <a:r>
              <a:rPr lang="sv-SE" dirty="0">
                <a:solidFill>
                  <a:srgbClr val="FFFFFF"/>
                </a:solidFill>
              </a:rPr>
              <a:t>Se filmer och läs mer om jobb och utbildningar på grafx.se</a:t>
            </a:r>
          </a:p>
          <a:p>
            <a:pPr marL="0" indent="0" algn="ctr">
              <a:buNone/>
            </a:pPr>
            <a:r>
              <a:rPr lang="sv-SE" dirty="0">
                <a:solidFill>
                  <a:srgbClr val="FFFFFF"/>
                </a:solidFill>
              </a:rPr>
              <a:t>För frågor, kontakta; </a:t>
            </a:r>
            <a:r>
              <a:rPr lang="sv-SE" dirty="0">
                <a:solidFill>
                  <a:srgbClr val="FFFFFF"/>
                </a:solidFill>
                <a:hlinkClick r:id="rId2"/>
              </a:rPr>
              <a:t>grafx@grafiska.se</a:t>
            </a:r>
            <a:endParaRPr lang="sv-SE" dirty="0">
              <a:solidFill>
                <a:srgbClr val="FFFFFF"/>
              </a:solidFill>
            </a:endParaRPr>
          </a:p>
          <a:p>
            <a:endParaRPr lang="sv-SE" dirty="0">
              <a:solidFill>
                <a:srgbClr val="FFFFFF"/>
              </a:solidFill>
            </a:endParaRPr>
          </a:p>
          <a:p>
            <a:endParaRPr lang="sv-SE" dirty="0">
              <a:solidFill>
                <a:srgbClr val="FFFFFF"/>
              </a:solidFill>
            </a:endParaRPr>
          </a:p>
          <a:p>
            <a:pPr marL="0" indent="0">
              <a:buNone/>
            </a:pPr>
            <a:endParaRPr lang="sv-SE" dirty="0">
              <a:solidFill>
                <a:srgbClr val="FFFFFF"/>
              </a:solidFill>
            </a:endParaRPr>
          </a:p>
        </p:txBody>
      </p:sp>
    </p:spTree>
    <p:extLst>
      <p:ext uri="{BB962C8B-B14F-4D97-AF65-F5344CB8AC3E}">
        <p14:creationId xmlns:p14="http://schemas.microsoft.com/office/powerpoint/2010/main" val="265510233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032A303-D7F5-172F-E24A-790966F7177B}"/>
              </a:ext>
            </a:extLst>
          </p:cNvPr>
          <p:cNvPicPr>
            <a:picLocks noChangeAspect="1"/>
          </p:cNvPicPr>
          <p:nvPr/>
        </p:nvPicPr>
        <p:blipFill rotWithShape="1">
          <a:blip r:embed="rId3"/>
          <a:srcRect b="443"/>
          <a:stretch/>
        </p:blipFill>
        <p:spPr>
          <a:xfrm>
            <a:off x="20" y="10"/>
            <a:ext cx="12191980" cy="6857990"/>
          </a:xfrm>
          <a:prstGeom prst="rect">
            <a:avLst/>
          </a:prstGeom>
          <a:noFill/>
        </p:spPr>
      </p:pic>
    </p:spTree>
    <p:extLst>
      <p:ext uri="{BB962C8B-B14F-4D97-AF65-F5344CB8AC3E}">
        <p14:creationId xmlns:p14="http://schemas.microsoft.com/office/powerpoint/2010/main" val="223197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67844E7-6209-EA84-120B-245C5DB9A8F7}"/>
              </a:ext>
            </a:extLst>
          </p:cNvPr>
          <p:cNvSpPr>
            <a:spLocks noGrp="1"/>
          </p:cNvSpPr>
          <p:nvPr>
            <p:ph type="body" idx="1"/>
          </p:nvPr>
        </p:nvSpPr>
        <p:spPr>
          <a:xfrm>
            <a:off x="838200" y="1825625"/>
            <a:ext cx="10515600" cy="4769848"/>
          </a:xfrm>
        </p:spPr>
        <p:txBody>
          <a:bodyPr>
            <a:normAutofit fontScale="85000" lnSpcReduction="20000"/>
          </a:bodyPr>
          <a:lstStyle/>
          <a:p>
            <a:r>
              <a:rPr lang="sv-SE" dirty="0"/>
              <a:t>350 medlemsföretag</a:t>
            </a:r>
            <a:br>
              <a:rPr lang="sv-SE" dirty="0"/>
            </a:br>
            <a:endParaRPr lang="sv-SE" dirty="0"/>
          </a:p>
          <a:p>
            <a:pPr>
              <a:buFont typeface="Courier New" panose="02070309020205020404" pitchFamily="49" charset="0"/>
              <a:buChar char="o"/>
            </a:pPr>
            <a:r>
              <a:rPr lang="sv-SE" sz="2500" dirty="0"/>
              <a:t>Södra Värmland</a:t>
            </a:r>
          </a:p>
          <a:p>
            <a:pPr>
              <a:buFont typeface="Courier New" panose="02070309020205020404" pitchFamily="49" charset="0"/>
              <a:buChar char="o"/>
            </a:pPr>
            <a:r>
              <a:rPr lang="sv-SE" sz="2500" dirty="0"/>
              <a:t>Sydvästra delen av Västra Götaland</a:t>
            </a:r>
          </a:p>
          <a:p>
            <a:pPr>
              <a:buFont typeface="Courier New" panose="02070309020205020404" pitchFamily="49" charset="0"/>
              <a:buChar char="o"/>
            </a:pPr>
            <a:r>
              <a:rPr lang="sv-SE" sz="2500" dirty="0"/>
              <a:t>Stockholm</a:t>
            </a:r>
          </a:p>
          <a:p>
            <a:pPr>
              <a:buFont typeface="Courier New" panose="02070309020205020404" pitchFamily="49" charset="0"/>
              <a:buChar char="o"/>
            </a:pPr>
            <a:r>
              <a:rPr lang="sv-SE" sz="2500" dirty="0"/>
              <a:t>Jönköping</a:t>
            </a:r>
          </a:p>
          <a:p>
            <a:pPr>
              <a:buFont typeface="Courier New" panose="02070309020205020404" pitchFamily="49" charset="0"/>
              <a:buChar char="o"/>
            </a:pPr>
            <a:r>
              <a:rPr lang="sv-SE" sz="2500" dirty="0"/>
              <a:t>Halland</a:t>
            </a:r>
          </a:p>
          <a:p>
            <a:pPr>
              <a:buFont typeface="Courier New" panose="02070309020205020404" pitchFamily="49" charset="0"/>
              <a:buChar char="o"/>
            </a:pPr>
            <a:r>
              <a:rPr lang="sv-SE" sz="2500" dirty="0"/>
              <a:t>Västra Skåne</a:t>
            </a:r>
          </a:p>
          <a:p>
            <a:endParaRPr lang="sv-SE" dirty="0"/>
          </a:p>
          <a:p>
            <a:r>
              <a:rPr lang="sv-SE" dirty="0"/>
              <a:t>Förpackning och tryck</a:t>
            </a:r>
          </a:p>
          <a:p>
            <a:r>
              <a:rPr lang="sv-SE" dirty="0"/>
              <a:t>Från lilla familjeföretaget till stora koncerner</a:t>
            </a:r>
          </a:p>
          <a:p>
            <a:r>
              <a:rPr lang="sv-SE" dirty="0"/>
              <a:t>Konsolidering i branschen</a:t>
            </a:r>
          </a:p>
          <a:p>
            <a:r>
              <a:rPr lang="sv-SE" dirty="0"/>
              <a:t>Digitalisering utvecklar branschen</a:t>
            </a:r>
          </a:p>
          <a:p>
            <a:endParaRPr lang="sv-SE" dirty="0"/>
          </a:p>
          <a:p>
            <a:endParaRPr lang="sv-SE" dirty="0"/>
          </a:p>
          <a:p>
            <a:pPr marL="0" indent="0">
              <a:buNone/>
            </a:pPr>
            <a:endParaRPr lang="sv-SE" dirty="0"/>
          </a:p>
        </p:txBody>
      </p:sp>
      <p:sp>
        <p:nvSpPr>
          <p:cNvPr id="3" name="Rubrik 2">
            <a:extLst>
              <a:ext uri="{FF2B5EF4-FFF2-40B4-BE49-F238E27FC236}">
                <a16:creationId xmlns:a16="http://schemas.microsoft.com/office/drawing/2014/main" id="{2A7C1EDD-E10E-CFD4-3098-C5C43FA423D6}"/>
              </a:ext>
            </a:extLst>
          </p:cNvPr>
          <p:cNvSpPr>
            <a:spLocks noGrp="1"/>
          </p:cNvSpPr>
          <p:nvPr>
            <p:ph type="title"/>
          </p:nvPr>
        </p:nvSpPr>
        <p:spPr/>
        <p:txBody>
          <a:bodyPr/>
          <a:lstStyle/>
          <a:p>
            <a:r>
              <a:rPr lang="sv-SE" dirty="0"/>
              <a:t>Grafiska branschen i Sverige</a:t>
            </a:r>
          </a:p>
        </p:txBody>
      </p:sp>
      <p:pic>
        <p:nvPicPr>
          <p:cNvPr id="4" name="Bildobjekt 3">
            <a:extLst>
              <a:ext uri="{FF2B5EF4-FFF2-40B4-BE49-F238E27FC236}">
                <a16:creationId xmlns:a16="http://schemas.microsoft.com/office/drawing/2014/main" id="{33AA257A-85D1-B4A7-5FDD-F556D39FA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603" y="1018246"/>
            <a:ext cx="2766060" cy="5532120"/>
          </a:xfrm>
          <a:prstGeom prst="rect">
            <a:avLst/>
          </a:prstGeom>
          <a:effectLst>
            <a:outerShdw blurRad="165100" dist="215900" dir="5400000" algn="ctr" rotWithShape="0">
              <a:schemeClr val="bg1">
                <a:alpha val="43000"/>
              </a:schemeClr>
            </a:outerShdw>
          </a:effectLst>
        </p:spPr>
      </p:pic>
      <p:sp>
        <p:nvSpPr>
          <p:cNvPr id="5" name="Ellips 4">
            <a:extLst>
              <a:ext uri="{FF2B5EF4-FFF2-40B4-BE49-F238E27FC236}">
                <a16:creationId xmlns:a16="http://schemas.microsoft.com/office/drawing/2014/main" id="{5BAE5B13-95F0-C98F-D7E5-D07C514FEB1F}"/>
              </a:ext>
            </a:extLst>
          </p:cNvPr>
          <p:cNvSpPr/>
          <p:nvPr/>
        </p:nvSpPr>
        <p:spPr>
          <a:xfrm>
            <a:off x="9872633" y="4701043"/>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9" name="Ellips 8">
            <a:extLst>
              <a:ext uri="{FF2B5EF4-FFF2-40B4-BE49-F238E27FC236}">
                <a16:creationId xmlns:a16="http://schemas.microsoft.com/office/drawing/2014/main" id="{C5CD0C8A-0814-C6D8-280D-A1B3194EF445}"/>
              </a:ext>
            </a:extLst>
          </p:cNvPr>
          <p:cNvSpPr/>
          <p:nvPr/>
        </p:nvSpPr>
        <p:spPr>
          <a:xfrm>
            <a:off x="8516499" y="6113971"/>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0" name="Ellips 9">
            <a:extLst>
              <a:ext uri="{FF2B5EF4-FFF2-40B4-BE49-F238E27FC236}">
                <a16:creationId xmlns:a16="http://schemas.microsoft.com/office/drawing/2014/main" id="{DE2AE481-B07E-9E0E-4C25-3564AEE70D75}"/>
              </a:ext>
            </a:extLst>
          </p:cNvPr>
          <p:cNvSpPr/>
          <p:nvPr/>
        </p:nvSpPr>
        <p:spPr>
          <a:xfrm>
            <a:off x="8465192" y="5174992"/>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1" name="Ellips 10">
            <a:extLst>
              <a:ext uri="{FF2B5EF4-FFF2-40B4-BE49-F238E27FC236}">
                <a16:creationId xmlns:a16="http://schemas.microsoft.com/office/drawing/2014/main" id="{6712A50D-275C-A2AC-B690-9CD938730C72}"/>
              </a:ext>
            </a:extLst>
          </p:cNvPr>
          <p:cNvSpPr/>
          <p:nvPr/>
        </p:nvSpPr>
        <p:spPr>
          <a:xfrm>
            <a:off x="9168913" y="4271798"/>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3" name="Ellips 12">
            <a:extLst>
              <a:ext uri="{FF2B5EF4-FFF2-40B4-BE49-F238E27FC236}">
                <a16:creationId xmlns:a16="http://schemas.microsoft.com/office/drawing/2014/main" id="{6ECE00C6-4BAE-EFD2-45A3-2812E90E4424}"/>
              </a:ext>
            </a:extLst>
          </p:cNvPr>
          <p:cNvSpPr/>
          <p:nvPr/>
        </p:nvSpPr>
        <p:spPr>
          <a:xfrm>
            <a:off x="8913423" y="5466197"/>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4" name="Ellips 13">
            <a:extLst>
              <a:ext uri="{FF2B5EF4-FFF2-40B4-BE49-F238E27FC236}">
                <a16:creationId xmlns:a16="http://schemas.microsoft.com/office/drawing/2014/main" id="{D96009FA-A3FF-0EFB-0801-A32A23906993}"/>
              </a:ext>
            </a:extLst>
          </p:cNvPr>
          <p:cNvSpPr/>
          <p:nvPr/>
        </p:nvSpPr>
        <p:spPr>
          <a:xfrm>
            <a:off x="8433818" y="5627672"/>
            <a:ext cx="510980" cy="481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Tree>
    <p:extLst>
      <p:ext uri="{BB962C8B-B14F-4D97-AF65-F5344CB8AC3E}">
        <p14:creationId xmlns:p14="http://schemas.microsoft.com/office/powerpoint/2010/main" val="194997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88DDD31C-4409-F5CF-D02A-89BC0E55DBB9}"/>
              </a:ext>
            </a:extLst>
          </p:cNvPr>
          <p:cNvSpPr>
            <a:spLocks noGrp="1"/>
          </p:cNvSpPr>
          <p:nvPr>
            <p:ph type="title"/>
          </p:nvPr>
        </p:nvSpPr>
        <p:spPr>
          <a:xfrm>
            <a:off x="761800" y="762001"/>
            <a:ext cx="5334197" cy="1708242"/>
          </a:xfrm>
        </p:spPr>
        <p:txBody>
          <a:bodyPr anchor="ctr">
            <a:normAutofit/>
          </a:bodyPr>
          <a:lstStyle/>
          <a:p>
            <a:r>
              <a:rPr lang="sv-SE" dirty="0"/>
              <a:t>Branschens rekryteringsbehov</a:t>
            </a:r>
          </a:p>
        </p:txBody>
      </p:sp>
      <p:sp>
        <p:nvSpPr>
          <p:cNvPr id="2" name="Platshållare för text 1">
            <a:extLst>
              <a:ext uri="{FF2B5EF4-FFF2-40B4-BE49-F238E27FC236}">
                <a16:creationId xmlns:a16="http://schemas.microsoft.com/office/drawing/2014/main" id="{A5044768-B201-A2B0-1C25-99C5FF13A275}"/>
              </a:ext>
            </a:extLst>
          </p:cNvPr>
          <p:cNvSpPr>
            <a:spLocks noGrp="1"/>
          </p:cNvSpPr>
          <p:nvPr>
            <p:ph type="body" idx="1"/>
          </p:nvPr>
        </p:nvSpPr>
        <p:spPr>
          <a:xfrm>
            <a:off x="761800" y="2470244"/>
            <a:ext cx="5334197" cy="3769835"/>
          </a:xfrm>
        </p:spPr>
        <p:txBody>
          <a:bodyPr anchor="ctr">
            <a:normAutofit/>
          </a:bodyPr>
          <a:lstStyle/>
          <a:p>
            <a:r>
              <a:rPr lang="sv-SE" sz="2000" kern="100" dirty="0">
                <a:effectLst/>
                <a:latin typeface="Aptos" panose="020B0004020202020204" pitchFamily="34" charset="0"/>
                <a:ea typeface="Aptos" panose="020B0004020202020204" pitchFamily="34" charset="0"/>
                <a:cs typeface="Times New Roman" panose="02020603050405020304" pitchFamily="18" charset="0"/>
              </a:rPr>
              <a:t>300 personer behöver anställas varje år i Sverige </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Störst </a:t>
            </a:r>
            <a:r>
              <a:rPr lang="sv-SE" sz="2000" kern="100" dirty="0">
                <a:latin typeface="Aptos" panose="020B0004020202020204" pitchFamily="34" charset="0"/>
                <a:ea typeface="Aptos" panose="020B0004020202020204" pitchFamily="34" charset="0"/>
                <a:cs typeface="Times New Roman" panose="02020603050405020304" pitchFamily="18" charset="0"/>
              </a:rPr>
              <a:t>behov i produktionen</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Svårt att hitta rätt kompetens</a:t>
            </a:r>
          </a:p>
          <a:p>
            <a:r>
              <a:rPr lang="sv-SE" sz="2000" kern="100" dirty="0">
                <a:effectLst/>
                <a:latin typeface="Aptos" panose="020B0004020202020204" pitchFamily="34" charset="0"/>
                <a:ea typeface="Aptos" panose="020B0004020202020204" pitchFamily="34" charset="0"/>
                <a:cs typeface="Times New Roman" panose="02020603050405020304" pitchFamily="18" charset="0"/>
              </a:rPr>
              <a:t>Brist på utbildad arbetskraft</a:t>
            </a:r>
          </a:p>
          <a:p>
            <a:r>
              <a:rPr lang="sv-SE" sz="2000" kern="100" dirty="0">
                <a:latin typeface="Aptos" panose="020B0004020202020204" pitchFamily="34" charset="0"/>
                <a:ea typeface="Aptos" panose="020B0004020202020204" pitchFamily="34" charset="0"/>
                <a:cs typeface="Times New Roman" panose="02020603050405020304" pitchFamily="18" charset="0"/>
              </a:rPr>
              <a:t>Stort behov av teknisk grundkompetens </a:t>
            </a:r>
          </a:p>
          <a:p>
            <a:endParaRPr lang="sv-S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sv-SE" sz="2000" kern="100" dirty="0">
                <a:latin typeface="Aptos" panose="020B0004020202020204" pitchFamily="34" charset="0"/>
                <a:ea typeface="Aptos" panose="020B0004020202020204" pitchFamily="34" charset="0"/>
                <a:cs typeface="Times New Roman" panose="02020603050405020304" pitchFamily="18" charset="0"/>
              </a:rPr>
              <a:t>Generationsskifte i branschen</a:t>
            </a:r>
          </a:p>
          <a:p>
            <a:r>
              <a:rPr lang="sv-SE" sz="2000" kern="100" dirty="0">
                <a:latin typeface="Aptos" panose="020B0004020202020204" pitchFamily="34" charset="0"/>
                <a:ea typeface="Aptos" panose="020B0004020202020204" pitchFamily="34" charset="0"/>
                <a:cs typeface="Times New Roman" panose="02020603050405020304" pitchFamily="18" charset="0"/>
              </a:rPr>
              <a:t>Stort behov av ungt yrkesfolk</a:t>
            </a:r>
            <a:endParaRPr lang="sv-SE"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v-SE" sz="2000" dirty="0"/>
          </a:p>
        </p:txBody>
      </p:sp>
      <p:pic>
        <p:nvPicPr>
          <p:cNvPr id="5" name="Bildobjekt 4" descr="En bild som visar klädsel, person, person, inomhus&#10;&#10;AI-genererat innehåll kan vara felaktigt.">
            <a:extLst>
              <a:ext uri="{FF2B5EF4-FFF2-40B4-BE49-F238E27FC236}">
                <a16:creationId xmlns:a16="http://schemas.microsoft.com/office/drawing/2014/main" id="{F178B904-DC17-E2E4-E137-784196499D82}"/>
              </a:ext>
            </a:extLst>
          </p:cNvPr>
          <p:cNvPicPr>
            <a:picLocks noChangeAspect="1"/>
          </p:cNvPicPr>
          <p:nvPr/>
        </p:nvPicPr>
        <p:blipFill>
          <a:blip r:embed="rId2">
            <a:extLst>
              <a:ext uri="{28A0092B-C50C-407E-A947-70E740481C1C}">
                <a14:useLocalDpi xmlns:a14="http://schemas.microsoft.com/office/drawing/2010/main" val="0"/>
              </a:ext>
            </a:extLst>
          </a:blip>
          <a:srcRect l="29695" r="11219"/>
          <a:stretch/>
        </p:blipFill>
        <p:spPr>
          <a:xfrm>
            <a:off x="6116169" y="0"/>
            <a:ext cx="6078070" cy="6858000"/>
          </a:xfrm>
          <a:prstGeom prst="rect">
            <a:avLst/>
          </a:prstGeom>
        </p:spPr>
      </p:pic>
    </p:spTree>
    <p:extLst>
      <p:ext uri="{BB962C8B-B14F-4D97-AF65-F5344CB8AC3E}">
        <p14:creationId xmlns:p14="http://schemas.microsoft.com/office/powerpoint/2010/main" val="376158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A750081B-84F4-89C4-90B9-C40C5740B132}"/>
              </a:ext>
            </a:extLst>
          </p:cNvPr>
          <p:cNvSpPr>
            <a:spLocks noGrp="1"/>
          </p:cNvSpPr>
          <p:nvPr>
            <p:ph type="title"/>
          </p:nvPr>
        </p:nvSpPr>
        <p:spPr>
          <a:xfrm>
            <a:off x="761800" y="466165"/>
            <a:ext cx="5334197" cy="1708242"/>
          </a:xfrm>
        </p:spPr>
        <p:txBody>
          <a:bodyPr anchor="ctr">
            <a:normAutofit/>
          </a:bodyPr>
          <a:lstStyle/>
          <a:p>
            <a:r>
              <a:rPr lang="sv-SE" sz="4000" dirty="0"/>
              <a:t>Kompetens och </a:t>
            </a:r>
            <a:br>
              <a:rPr lang="sv-SE" sz="4000" dirty="0"/>
            </a:br>
            <a:r>
              <a:rPr lang="sv-SE" sz="4000" dirty="0"/>
              <a:t>personliga egenskaper</a:t>
            </a:r>
          </a:p>
        </p:txBody>
      </p:sp>
      <p:sp>
        <p:nvSpPr>
          <p:cNvPr id="2" name="Platshållare för text 1">
            <a:extLst>
              <a:ext uri="{FF2B5EF4-FFF2-40B4-BE49-F238E27FC236}">
                <a16:creationId xmlns:a16="http://schemas.microsoft.com/office/drawing/2014/main" id="{922BB6A6-6E3F-E30D-B5FF-48C5D2769574}"/>
              </a:ext>
            </a:extLst>
          </p:cNvPr>
          <p:cNvSpPr>
            <a:spLocks noGrp="1"/>
          </p:cNvSpPr>
          <p:nvPr>
            <p:ph type="body" idx="1"/>
          </p:nvPr>
        </p:nvSpPr>
        <p:spPr>
          <a:xfrm>
            <a:off x="761800" y="2644905"/>
            <a:ext cx="5334197" cy="3769835"/>
          </a:xfrm>
        </p:spPr>
        <p:txBody>
          <a:bodyPr anchor="ctr">
            <a:normAutofit fontScale="25000" lnSpcReduction="20000"/>
          </a:bodyPr>
          <a:lstStyle/>
          <a:p>
            <a:pPr marL="0" indent="0">
              <a:lnSpc>
                <a:spcPct val="110000"/>
              </a:lnSpc>
              <a:buNone/>
            </a:pPr>
            <a:r>
              <a:rPr lang="sv-SE" sz="7200" dirty="0">
                <a:latin typeface="Aptos" panose="020B0004020202020204" pitchFamily="34" charset="0"/>
                <a:ea typeface="Aptos" panose="020B0004020202020204" pitchFamily="34" charset="0"/>
                <a:cs typeface="Times New Roman" panose="02020603050405020304" pitchFamily="18" charset="0"/>
              </a:rPr>
              <a:t>K</a:t>
            </a:r>
            <a:r>
              <a:rPr lang="sv-SE" sz="7200" dirty="0">
                <a:effectLst/>
                <a:latin typeface="Aptos" panose="020B0004020202020204" pitchFamily="34" charset="0"/>
                <a:ea typeface="Aptos" panose="020B0004020202020204" pitchFamily="34" charset="0"/>
                <a:cs typeface="Times New Roman" panose="02020603050405020304" pitchFamily="18" charset="0"/>
              </a:rPr>
              <a:t>ompetens</a:t>
            </a:r>
          </a:p>
          <a:p>
            <a:pPr>
              <a:lnSpc>
                <a:spcPct val="110000"/>
              </a:lnSpc>
            </a:pPr>
            <a:r>
              <a:rPr lang="sv-SE" sz="7200" kern="100" dirty="0">
                <a:latin typeface="Aptos" panose="020B0004020202020204" pitchFamily="34" charset="0"/>
                <a:ea typeface="Aptos" panose="020B0004020202020204" pitchFamily="34" charset="0"/>
                <a:cs typeface="Times New Roman" panose="02020603050405020304" pitchFamily="18" charset="0"/>
              </a:rPr>
              <a:t>Teknisk grundkompetens; automation, mekanik, processer </a:t>
            </a:r>
          </a:p>
          <a:p>
            <a:pPr>
              <a:lnSpc>
                <a:spcPct val="110000"/>
              </a:lnSpc>
            </a:pPr>
            <a:r>
              <a:rPr lang="sv-SE" sz="7200" dirty="0">
                <a:effectLst/>
                <a:latin typeface="Aptos" panose="020B0004020202020204" pitchFamily="34" charset="0"/>
                <a:ea typeface="Aptos" panose="020B0004020202020204" pitchFamily="34" charset="0"/>
                <a:cs typeface="Times New Roman" panose="02020603050405020304" pitchFamily="18" charset="0"/>
              </a:rPr>
              <a:t>Yrkestekniskt gymnasieprogram såsom fordon, el, teknik eller industritekniska programmet</a:t>
            </a:r>
            <a:endParaRPr lang="sv-SE" sz="7200" kern="100" dirty="0">
              <a:latin typeface="Aptos" panose="020B0004020202020204" pitchFamily="34" charset="0"/>
              <a:ea typeface="Aptos" panose="020B0004020202020204" pitchFamily="34" charset="0"/>
              <a:cs typeface="Times New Roman" panose="02020603050405020304" pitchFamily="18" charset="0"/>
            </a:endParaRP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Intresse för hur moderna maskiner och papper fungerar</a:t>
            </a:r>
            <a:r>
              <a:rPr lang="sv-SE" sz="7200" kern="100" dirty="0">
                <a:latin typeface="Aptos" panose="020B0004020202020204" pitchFamily="34" charset="0"/>
                <a:ea typeface="Aptos" panose="020B0004020202020204" pitchFamily="34" charset="0"/>
                <a:cs typeface="Times New Roman" panose="02020603050405020304" pitchFamily="18" charset="0"/>
              </a:rPr>
              <a:t>. </a:t>
            </a:r>
          </a:p>
          <a:p>
            <a:pPr marL="0" indent="0">
              <a:lnSpc>
                <a:spcPct val="110000"/>
              </a:lnSpc>
              <a:buNone/>
            </a:pPr>
            <a:endParaRPr lang="sv-SE" sz="7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0000"/>
              </a:lnSpc>
              <a:buNone/>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Personliga egenskaper</a:t>
            </a: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Vilja, intresse, initiativförmåga, problemlösning, noggrannhet, samarbetsförmåga, flexibilitet</a:t>
            </a:r>
          </a:p>
          <a:p>
            <a:pPr>
              <a:lnSpc>
                <a:spcPct val="110000"/>
              </a:lnSpc>
            </a:pPr>
            <a:r>
              <a:rPr lang="sv-SE" sz="7200" kern="100" dirty="0">
                <a:effectLst/>
                <a:latin typeface="Aptos" panose="020B0004020202020204" pitchFamily="34" charset="0"/>
                <a:ea typeface="Aptos" panose="020B0004020202020204" pitchFamily="34" charset="0"/>
                <a:cs typeface="Times New Roman" panose="02020603050405020304" pitchFamily="18" charset="0"/>
              </a:rPr>
              <a:t>Mycket</a:t>
            </a:r>
            <a:r>
              <a:rPr lang="sv-SE" sz="7200" kern="100" dirty="0">
                <a:latin typeface="Aptos" panose="020B0004020202020204" pitchFamily="34" charset="0"/>
                <a:ea typeface="Aptos" panose="020B0004020202020204" pitchFamily="34" charset="0"/>
                <a:cs typeface="Times New Roman" panose="02020603050405020304" pitchFamily="18" charset="0"/>
              </a:rPr>
              <a:t> arbete</a:t>
            </a:r>
            <a:r>
              <a:rPr lang="sv-SE" sz="7200" kern="100" dirty="0">
                <a:effectLst/>
                <a:latin typeface="Aptos" panose="020B0004020202020204" pitchFamily="34" charset="0"/>
                <a:ea typeface="Aptos" panose="020B0004020202020204" pitchFamily="34" charset="0"/>
                <a:cs typeface="Times New Roman" panose="02020603050405020304" pitchFamily="18" charset="0"/>
              </a:rPr>
              <a:t> över avdelningsgränser</a:t>
            </a:r>
          </a:p>
          <a:p>
            <a:endParaRPr lang="sv-SE" sz="72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v-SE" sz="1600" dirty="0"/>
          </a:p>
        </p:txBody>
      </p:sp>
      <p:pic>
        <p:nvPicPr>
          <p:cNvPr id="8" name="Bildobjekt 7" descr="En bild som visar person, text, inomhus, design">
            <a:extLst>
              <a:ext uri="{FF2B5EF4-FFF2-40B4-BE49-F238E27FC236}">
                <a16:creationId xmlns:a16="http://schemas.microsoft.com/office/drawing/2014/main" id="{5A41176B-C25B-67F5-4EC8-63B95486DB20}"/>
              </a:ext>
            </a:extLst>
          </p:cNvPr>
          <p:cNvPicPr>
            <a:picLocks noChangeAspect="1"/>
          </p:cNvPicPr>
          <p:nvPr/>
        </p:nvPicPr>
        <p:blipFill>
          <a:blip r:embed="rId3">
            <a:extLst>
              <a:ext uri="{28A0092B-C50C-407E-A947-70E740481C1C}">
                <a14:useLocalDpi xmlns:a14="http://schemas.microsoft.com/office/drawing/2010/main" val="0"/>
              </a:ext>
            </a:extLst>
          </a:blip>
          <a:srcRect l="41830" r="7102"/>
          <a:stretch/>
        </p:blipFill>
        <p:spPr>
          <a:xfrm>
            <a:off x="6938682" y="0"/>
            <a:ext cx="5253318" cy="6858000"/>
          </a:xfrm>
          <a:prstGeom prst="rect">
            <a:avLst/>
          </a:prstGeom>
        </p:spPr>
      </p:pic>
    </p:spTree>
    <p:extLst>
      <p:ext uri="{BB962C8B-B14F-4D97-AF65-F5344CB8AC3E}">
        <p14:creationId xmlns:p14="http://schemas.microsoft.com/office/powerpoint/2010/main" val="79874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5DD8FD-A736-FB83-C330-B2716AD25036}"/>
              </a:ext>
            </a:extLst>
          </p:cNvPr>
          <p:cNvSpPr>
            <a:spLocks noGrp="1"/>
          </p:cNvSpPr>
          <p:nvPr>
            <p:ph type="title"/>
          </p:nvPr>
        </p:nvSpPr>
        <p:spPr>
          <a:xfrm>
            <a:off x="838200" y="2510000"/>
            <a:ext cx="10515600" cy="646331"/>
          </a:xfrm>
        </p:spPr>
        <p:txBody>
          <a:bodyPr/>
          <a:lstStyle/>
          <a:p>
            <a:pPr algn="ctr"/>
            <a:r>
              <a:rPr lang="sv-SE" b="1" dirty="0"/>
              <a:t>Välkomna till Billes Tryckeri!</a:t>
            </a:r>
          </a:p>
        </p:txBody>
      </p:sp>
    </p:spTree>
    <p:extLst>
      <p:ext uri="{BB962C8B-B14F-4D97-AF65-F5344CB8AC3E}">
        <p14:creationId xmlns:p14="http://schemas.microsoft.com/office/powerpoint/2010/main" val="121445577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Anpassat 131">
      <a:dk1>
        <a:sysClr val="windowText" lastClr="000000"/>
      </a:dk1>
      <a:lt1>
        <a:sysClr val="window" lastClr="FFFFFF"/>
      </a:lt1>
      <a:dk2>
        <a:srgbClr val="50BA77"/>
      </a:dk2>
      <a:lt2>
        <a:srgbClr val="00B0F0"/>
      </a:lt2>
      <a:accent1>
        <a:srgbClr val="D9D9D9"/>
      </a:accent1>
      <a:accent2>
        <a:srgbClr val="A6A6A6"/>
      </a:accent2>
      <a:accent3>
        <a:srgbClr val="595959"/>
      </a:accent3>
      <a:accent4>
        <a:srgbClr val="000000"/>
      </a:accent4>
      <a:accent5>
        <a:srgbClr val="ED323D"/>
      </a:accent5>
      <a:accent6>
        <a:srgbClr val="A20E15"/>
      </a:accent6>
      <a:hlink>
        <a:srgbClr val="0563C1"/>
      </a:hlink>
      <a:folHlink>
        <a:srgbClr val="954F72"/>
      </a:folHlink>
    </a:clrScheme>
    <a:fontScheme name="Anpassat 40">
      <a:majorFont>
        <a:latin typeface="League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13012</TotalTime>
  <Words>1477</Words>
  <Application>Microsoft Office PowerPoint</Application>
  <PresentationFormat>Bredbild</PresentationFormat>
  <Paragraphs>193</Paragraphs>
  <Slides>40</Slides>
  <Notes>8</Notes>
  <HiddenSlides>0</HiddenSlides>
  <MMClips>0</MMClips>
  <ScaleCrop>false</ScaleCrop>
  <HeadingPairs>
    <vt:vector size="6" baseType="variant">
      <vt:variant>
        <vt:lpstr>Använt teckensnitt</vt:lpstr>
      </vt:variant>
      <vt:variant>
        <vt:i4>13</vt:i4>
      </vt:variant>
      <vt:variant>
        <vt:lpstr>Tema</vt:lpstr>
      </vt:variant>
      <vt:variant>
        <vt:i4>2</vt:i4>
      </vt:variant>
      <vt:variant>
        <vt:lpstr>Bildrubriker</vt:lpstr>
      </vt:variant>
      <vt:variant>
        <vt:i4>40</vt:i4>
      </vt:variant>
    </vt:vector>
  </HeadingPairs>
  <TitlesOfParts>
    <vt:vector size="55" baseType="lpstr">
      <vt:lpstr>Aptos</vt:lpstr>
      <vt:lpstr>Aptos Display</vt:lpstr>
      <vt:lpstr>Arial</vt:lpstr>
      <vt:lpstr>Calibri</vt:lpstr>
      <vt:lpstr>Courier New</vt:lpstr>
      <vt:lpstr>Fugue</vt:lpstr>
      <vt:lpstr>Inter var</vt:lpstr>
      <vt:lpstr>League Gothic</vt:lpstr>
      <vt:lpstr>Leaguegothic</vt:lpstr>
      <vt:lpstr>Symbol</vt:lpstr>
      <vt:lpstr>syne</vt:lpstr>
      <vt:lpstr>Tiempos Semibold</vt:lpstr>
      <vt:lpstr>Wingdings</vt:lpstr>
      <vt:lpstr>Office-tema</vt:lpstr>
      <vt:lpstr>1_Office-tema</vt:lpstr>
      <vt:lpstr>Den grafiska branschen</vt:lpstr>
      <vt:lpstr>PowerPoint-presentation</vt:lpstr>
      <vt:lpstr>PowerPoint-presentation</vt:lpstr>
      <vt:lpstr>PowerPoint-presentation</vt:lpstr>
      <vt:lpstr>PowerPoint-presentation</vt:lpstr>
      <vt:lpstr>Grafiska branschen i Sverige</vt:lpstr>
      <vt:lpstr>Branschens rekryteringsbehov</vt:lpstr>
      <vt:lpstr>Kompetens och  personliga egenskaper</vt:lpstr>
      <vt:lpstr>Välkomna till Billes Tryckeri!</vt:lpstr>
      <vt:lpstr>Billes Tryckeri startades 1963  av Stig och Gunnar Bille. </vt:lpstr>
      <vt:lpstr>Bakgrunden var att dom sedan 1936 drev Utomhusreklamföretag. </vt:lpstr>
      <vt:lpstr>stora motiv handmålades</vt:lpstr>
      <vt:lpstr>PowerPoint-presentation</vt:lpstr>
      <vt:lpstr>Att teknikutveckla var dyrt – Affischeringbolget såldes </vt:lpstr>
      <vt:lpstr>Billes växte och breddade vårt produktutbud genom förvärv.  Vi Drömde om att bygga ett riktigt mönster tryckeri…</vt:lpstr>
      <vt:lpstr>7:e september 1999 togs första spadtaget på ”Nya Billes” i Mölndal.</vt:lpstr>
      <vt:lpstr>Inflyttning i Nya Billes hösten år 2000</vt:lpstr>
      <vt:lpstr>Billes idag –  ett familjeföretag  i tredje generationen </vt:lpstr>
      <vt:lpstr>Billes - Marknadens bredaste erbjudande</vt:lpstr>
      <vt:lpstr>Billes digitala erbjudande</vt:lpstr>
      <vt:lpstr>Några kunder som nyttjar våra IT-system:</vt:lpstr>
      <vt:lpstr>Yrkesroller</vt:lpstr>
      <vt:lpstr>                 Prepressoperatör/Originalare </vt:lpstr>
      <vt:lpstr>Tryckare/Printoperatör</vt:lpstr>
      <vt:lpstr> Efterbehandlare/Bokbindare </vt:lpstr>
      <vt:lpstr>Övriga roller på ett tryckeri</vt:lpstr>
      <vt:lpstr>Yrkesroller direkt efter gymnasiet</vt:lpstr>
      <vt:lpstr>Så ser en typisk arbetsdag ut</vt:lpstr>
      <vt:lpstr>PowerPoint-presentation</vt:lpstr>
      <vt:lpstr>PowerPoint-presentation</vt:lpstr>
      <vt:lpstr>PowerPoint-presentation</vt:lpstr>
      <vt:lpstr>PowerPoint-presentation</vt:lpstr>
      <vt:lpstr>Internutbildning och kompetensutveckling</vt:lpstr>
      <vt:lpstr>Karriärmöjligheter</vt:lpstr>
      <vt:lpstr>YH-utbildningar</vt:lpstr>
      <vt:lpstr>Grafiskt hantverk</vt:lpstr>
      <vt:lpstr>Grafisk formgivare/tekniker</vt:lpstr>
      <vt:lpstr>Grafisk producent och formgivare</vt:lpstr>
      <vt:lpstr> Förpackningsingenjör  </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Sophie Åhsberg</dc:creator>
  <cp:lastModifiedBy>Sophie Åhsberg</cp:lastModifiedBy>
  <cp:revision>5</cp:revision>
  <dcterms:created xsi:type="dcterms:W3CDTF">2025-05-08T08:59:13Z</dcterms:created>
  <dcterms:modified xsi:type="dcterms:W3CDTF">2025-10-28T13:49:20Z</dcterms:modified>
</cp:coreProperties>
</file>